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8" r:id="rId2"/>
    <p:sldId id="263" r:id="rId3"/>
    <p:sldId id="275" r:id="rId4"/>
    <p:sldId id="276" r:id="rId5"/>
    <p:sldId id="277" r:id="rId6"/>
    <p:sldId id="279" r:id="rId7"/>
    <p:sldId id="278" r:id="rId8"/>
    <p:sldId id="280" r:id="rId9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D4E19-E147-4BEC-92B4-E588F6B283D4}" type="datetimeFigureOut">
              <a:rPr lang="cs-CZ" smtClean="0"/>
              <a:t>2.6.2020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72A3A-404B-41B8-9F51-D77F6901E13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571727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D4E19-E147-4BEC-92B4-E588F6B283D4}" type="datetimeFigureOut">
              <a:rPr lang="cs-CZ" smtClean="0"/>
              <a:t>2.6.2020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72A3A-404B-41B8-9F51-D77F6901E13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324348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D4E19-E147-4BEC-92B4-E588F6B283D4}" type="datetimeFigureOut">
              <a:rPr lang="cs-CZ" smtClean="0"/>
              <a:t>2.6.2020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72A3A-404B-41B8-9F51-D77F6901E13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81418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D4E19-E147-4BEC-92B4-E588F6B283D4}" type="datetimeFigureOut">
              <a:rPr lang="cs-CZ" smtClean="0"/>
              <a:t>2.6.2020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72A3A-404B-41B8-9F51-D77F6901E13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602175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D4E19-E147-4BEC-92B4-E588F6B283D4}" type="datetimeFigureOut">
              <a:rPr lang="cs-CZ" smtClean="0"/>
              <a:t>2.6.2020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72A3A-404B-41B8-9F51-D77F6901E13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621253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D4E19-E147-4BEC-92B4-E588F6B283D4}" type="datetimeFigureOut">
              <a:rPr lang="cs-CZ" smtClean="0"/>
              <a:t>2.6.2020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72A3A-404B-41B8-9F51-D77F6901E13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380311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D4E19-E147-4BEC-92B4-E588F6B283D4}" type="datetimeFigureOut">
              <a:rPr lang="cs-CZ" smtClean="0"/>
              <a:t>2.6.2020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72A3A-404B-41B8-9F51-D77F6901E13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901919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D4E19-E147-4BEC-92B4-E588F6B283D4}" type="datetimeFigureOut">
              <a:rPr lang="cs-CZ" smtClean="0"/>
              <a:t>2.6.2020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72A3A-404B-41B8-9F51-D77F6901E13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919509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D4E19-E147-4BEC-92B4-E588F6B283D4}" type="datetimeFigureOut">
              <a:rPr lang="cs-CZ" smtClean="0"/>
              <a:t>2.6.2020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72A3A-404B-41B8-9F51-D77F6901E13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930963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D4E19-E147-4BEC-92B4-E588F6B283D4}" type="datetimeFigureOut">
              <a:rPr lang="cs-CZ" smtClean="0"/>
              <a:t>2.6.2020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72A3A-404B-41B8-9F51-D77F6901E13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061098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D4E19-E147-4BEC-92B4-E588F6B283D4}" type="datetimeFigureOut">
              <a:rPr lang="cs-CZ" smtClean="0"/>
              <a:t>2.6.2020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72A3A-404B-41B8-9F51-D77F6901E13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260326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0D4E19-E147-4BEC-92B4-E588F6B283D4}" type="datetimeFigureOut">
              <a:rPr lang="cs-CZ" smtClean="0"/>
              <a:t>2.6.2020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872A3A-404B-41B8-9F51-D77F6901E13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67561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3.emf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z/url?sa=i&amp;url=https%3A%2F%2Ftheconversation.com%2Fcan-we-really-know-what-animals-are-thinking-122678&amp;psig=AOvVaw2J9y8nDgTlCFxf4UYDGwg1&amp;ust=1591209202665000&amp;source=images&amp;cd=vfe&amp;ved=0CAIQjRxqFwoTCMDUqNDi4-kCFQAAAAAdAAAAABAD" TargetMode="External"/><Relationship Id="rId2" Type="http://schemas.openxmlformats.org/officeDocument/2006/relationships/hyperlink" Target="https://www.google.cz/url?sa=i&amp;url=https%3A%2F%2Fgrammartop.com%2Fpresent-simple-tense-negative-sentences%2F&amp;psig=AOvVaw06uZXmbG9F7Yoqs18ZlcxP&amp;ust=1591200844033000&amp;source=images&amp;cd=vfe&amp;ved=0CAIQjRxqFwoTCJD5uajD4-kCFQAAAAAdAAAAABAr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google.cz/url?sa=i&amp;url=https%3A%2F%2Fwww.biolib.cz%2Fcz%2Fimage%2Fid65866%2F&amp;psig=AOvVaw3Zm2yXvzZkVkGyy6xVbQS4&amp;ust=1591209544569000&amp;source=images&amp;cd=vfe&amp;ved=0CAIQjRxqFwoTCPiIsdXj4-kCFQAAAAAdAAAAABAD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71500" y="365125"/>
            <a:ext cx="11214324" cy="2066909"/>
          </a:xfrm>
        </p:spPr>
        <p:txBody>
          <a:bodyPr>
            <a:normAutofit fontScale="90000"/>
          </a:bodyPr>
          <a:lstStyle/>
          <a:p>
            <a:r>
              <a:rPr lang="cs-CZ" dirty="0">
                <a:latin typeface="Algerian" panose="04020705040A02060702" pitchFamily="82" charset="0"/>
              </a:rPr>
              <a:t>Unit </a:t>
            </a:r>
            <a:r>
              <a:rPr lang="cs-CZ" dirty="0" smtClean="0">
                <a:latin typeface="Algerian" panose="04020705040A02060702" pitchFamily="82" charset="0"/>
              </a:rPr>
              <a:t>10/2        </a:t>
            </a:r>
            <a:r>
              <a:rPr lang="cs-CZ" b="1" dirty="0">
                <a:solidFill>
                  <a:srgbClr val="00B050"/>
                </a:solidFill>
              </a:rPr>
              <a:t>AMAZING ANIMALS</a:t>
            </a:r>
            <a:br>
              <a:rPr lang="cs-CZ" b="1" dirty="0">
                <a:solidFill>
                  <a:srgbClr val="00B050"/>
                </a:solidFill>
              </a:rPr>
            </a:br>
            <a:r>
              <a:rPr lang="cs-CZ" b="1" dirty="0">
                <a:solidFill>
                  <a:srgbClr val="00B050"/>
                </a:solidFill>
              </a:rPr>
              <a:t>                            </a:t>
            </a:r>
            <a:r>
              <a:rPr lang="cs-CZ" b="1" dirty="0" smtClean="0">
                <a:solidFill>
                  <a:srgbClr val="00B050"/>
                </a:solidFill>
              </a:rPr>
              <a:t>    </a:t>
            </a:r>
            <a:r>
              <a:rPr lang="cs-CZ" b="1" dirty="0">
                <a:solidFill>
                  <a:srgbClr val="00B050"/>
                </a:solidFill>
              </a:rPr>
              <a:t>úžasná </a:t>
            </a:r>
            <a:r>
              <a:rPr lang="cs-CZ" b="1" dirty="0" smtClean="0">
                <a:solidFill>
                  <a:srgbClr val="00B050"/>
                </a:solidFill>
              </a:rPr>
              <a:t>zvířata</a:t>
            </a:r>
            <a:br>
              <a:rPr lang="cs-CZ" b="1" dirty="0" smtClean="0">
                <a:solidFill>
                  <a:srgbClr val="00B050"/>
                </a:solidFill>
              </a:rPr>
            </a:br>
            <a:r>
              <a:rPr lang="cs-CZ" b="1" dirty="0">
                <a:solidFill>
                  <a:srgbClr val="00B050"/>
                </a:solidFill>
              </a:rPr>
              <a:t> </a:t>
            </a:r>
            <a:r>
              <a:rPr lang="cs-CZ" b="1" dirty="0" smtClean="0">
                <a:solidFill>
                  <a:srgbClr val="00B050"/>
                </a:solidFill>
              </a:rPr>
              <a:t>                </a:t>
            </a:r>
            <a:br>
              <a:rPr lang="cs-CZ" b="1" dirty="0" smtClean="0">
                <a:solidFill>
                  <a:srgbClr val="00B050"/>
                </a:solidFill>
              </a:rPr>
            </a:br>
            <a:endParaRPr lang="cs-CZ" b="1" dirty="0">
              <a:solidFill>
                <a:srgbClr val="00B050"/>
              </a:solidFill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8364" y="208102"/>
            <a:ext cx="2361735" cy="3546046"/>
          </a:xfrm>
          <a:prstGeom prst="rect">
            <a:avLst/>
          </a:prstGeom>
        </p:spPr>
      </p:pic>
      <p:pic>
        <p:nvPicPr>
          <p:cNvPr id="9" name="Zástupný symbol pro obsah 8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347801" y="1971921"/>
            <a:ext cx="4351338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8035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07818" y="281998"/>
            <a:ext cx="10952018" cy="1325563"/>
          </a:xfrm>
        </p:spPr>
        <p:txBody>
          <a:bodyPr>
            <a:normAutofit fontScale="90000"/>
          </a:bodyPr>
          <a:lstStyle/>
          <a:p>
            <a:r>
              <a:rPr lang="cs-CZ" sz="3200" b="1" dirty="0" smtClean="0">
                <a:solidFill>
                  <a:srgbClr val="FF0000"/>
                </a:solidFill>
              </a:rPr>
              <a:t>Slovní </a:t>
            </a:r>
            <a:r>
              <a:rPr lang="cs-CZ" sz="3200" b="1" dirty="0" smtClean="0">
                <a:solidFill>
                  <a:srgbClr val="FF0000"/>
                </a:solidFill>
              </a:rPr>
              <a:t>zásoba lekce </a:t>
            </a:r>
            <a:r>
              <a:rPr lang="cs-CZ" sz="3200" b="1" dirty="0" smtClean="0">
                <a:solidFill>
                  <a:srgbClr val="FF0000"/>
                </a:solidFill>
              </a:rPr>
              <a:t>10: - doplňte chybějící písmena (samohlásky)</a:t>
            </a:r>
            <a:br>
              <a:rPr lang="cs-CZ" sz="3200" b="1" dirty="0" smtClean="0">
                <a:solidFill>
                  <a:srgbClr val="FF0000"/>
                </a:solidFill>
              </a:rPr>
            </a:br>
            <a:r>
              <a:rPr lang="cs-CZ" sz="3200" b="1" dirty="0" smtClean="0">
                <a:solidFill>
                  <a:srgbClr val="FF0000"/>
                </a:solidFill>
              </a:rPr>
              <a:t/>
            </a:r>
            <a:br>
              <a:rPr lang="cs-CZ" sz="3200" b="1" dirty="0" smtClean="0">
                <a:solidFill>
                  <a:srgbClr val="FF0000"/>
                </a:solidFill>
              </a:rPr>
            </a:br>
            <a:r>
              <a:rPr lang="cs-CZ" sz="3200" b="1" dirty="0" smtClean="0">
                <a:solidFill>
                  <a:srgbClr val="00B0F0"/>
                </a:solidFill>
              </a:rPr>
              <a:t>UMÍTE ODPOVĚDĚT: </a:t>
            </a:r>
            <a:r>
              <a:rPr lang="cs-CZ" sz="3200" b="1" dirty="0" err="1" smtClean="0">
                <a:solidFill>
                  <a:srgbClr val="00B0F0"/>
                </a:solidFill>
              </a:rPr>
              <a:t>What</a:t>
            </a:r>
            <a:r>
              <a:rPr lang="cs-CZ" sz="3200" b="1" dirty="0" smtClean="0">
                <a:solidFill>
                  <a:srgbClr val="00B0F0"/>
                </a:solidFill>
              </a:rPr>
              <a:t> animal </a:t>
            </a:r>
            <a:r>
              <a:rPr lang="cs-CZ" sz="3200" b="1" dirty="0" err="1" smtClean="0">
                <a:solidFill>
                  <a:srgbClr val="00B0F0"/>
                </a:solidFill>
              </a:rPr>
              <a:t>is</a:t>
            </a:r>
            <a:r>
              <a:rPr lang="cs-CZ" sz="3200" b="1" dirty="0" smtClean="0">
                <a:solidFill>
                  <a:srgbClr val="00B0F0"/>
                </a:solidFill>
              </a:rPr>
              <a:t> </a:t>
            </a:r>
            <a:r>
              <a:rPr lang="cs-CZ" sz="3200" b="1" dirty="0" err="1" smtClean="0">
                <a:solidFill>
                  <a:srgbClr val="00B0F0"/>
                </a:solidFill>
              </a:rPr>
              <a:t>it</a:t>
            </a:r>
            <a:r>
              <a:rPr lang="cs-CZ" sz="3200" b="1" dirty="0" smtClean="0">
                <a:solidFill>
                  <a:srgbClr val="00B0F0"/>
                </a:solidFill>
              </a:rPr>
              <a:t>?           </a:t>
            </a:r>
            <a:r>
              <a:rPr lang="cs-CZ" sz="3200" b="1" dirty="0" err="1" smtClean="0">
                <a:solidFill>
                  <a:srgbClr val="00B0F0"/>
                </a:solidFill>
              </a:rPr>
              <a:t>What</a:t>
            </a:r>
            <a:r>
              <a:rPr lang="cs-CZ" sz="3200" b="1" dirty="0" smtClean="0">
                <a:solidFill>
                  <a:srgbClr val="00B0F0"/>
                </a:solidFill>
              </a:rPr>
              <a:t> </a:t>
            </a:r>
            <a:r>
              <a:rPr lang="cs-CZ" sz="3200" b="1" dirty="0" err="1" smtClean="0">
                <a:solidFill>
                  <a:srgbClr val="00B0F0"/>
                </a:solidFill>
              </a:rPr>
              <a:t>is</a:t>
            </a:r>
            <a:r>
              <a:rPr lang="cs-CZ" sz="3200" b="1" dirty="0" smtClean="0">
                <a:solidFill>
                  <a:srgbClr val="00B0F0"/>
                </a:solidFill>
              </a:rPr>
              <a:t> </a:t>
            </a:r>
            <a:r>
              <a:rPr lang="cs-CZ" sz="3200" b="1" dirty="0" err="1" smtClean="0">
                <a:solidFill>
                  <a:srgbClr val="00B0F0"/>
                </a:solidFill>
              </a:rPr>
              <a:t>it</a:t>
            </a:r>
            <a:r>
              <a:rPr lang="cs-CZ" sz="3200" b="1" dirty="0" smtClean="0">
                <a:solidFill>
                  <a:srgbClr val="00B0F0"/>
                </a:solidFill>
              </a:rPr>
              <a:t>?          </a:t>
            </a:r>
            <a:r>
              <a:rPr lang="cs-CZ" sz="3200" b="1" dirty="0" err="1" smtClean="0">
                <a:solidFill>
                  <a:srgbClr val="00B0F0"/>
                </a:solidFill>
              </a:rPr>
              <a:t>What´s</a:t>
            </a:r>
            <a:r>
              <a:rPr lang="cs-CZ" sz="3200" b="1" dirty="0" smtClean="0">
                <a:solidFill>
                  <a:srgbClr val="00B0F0"/>
                </a:solidFill>
              </a:rPr>
              <a:t> </a:t>
            </a:r>
            <a:r>
              <a:rPr lang="cs-CZ" sz="3200" b="1" dirty="0" err="1" smtClean="0">
                <a:solidFill>
                  <a:srgbClr val="00B0F0"/>
                </a:solidFill>
              </a:rPr>
              <a:t>this</a:t>
            </a:r>
            <a:r>
              <a:rPr lang="cs-CZ" sz="3200" b="1" dirty="0" smtClean="0">
                <a:solidFill>
                  <a:srgbClr val="00B0F0"/>
                </a:solidFill>
              </a:rPr>
              <a:t>?</a:t>
            </a:r>
            <a:endParaRPr lang="cs-CZ" sz="3200" b="1" dirty="0">
              <a:solidFill>
                <a:srgbClr val="00B0F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01782" y="1825625"/>
            <a:ext cx="2632364" cy="4351338"/>
          </a:xfrm>
        </p:spPr>
        <p:txBody>
          <a:bodyPr/>
          <a:lstStyle/>
          <a:p>
            <a:r>
              <a:rPr lang="cs-CZ" dirty="0" smtClean="0"/>
              <a:t>WH_ L_</a:t>
            </a:r>
            <a:endParaRPr lang="cs-CZ" dirty="0"/>
          </a:p>
          <a:p>
            <a:r>
              <a:rPr lang="cs-CZ" dirty="0" smtClean="0"/>
              <a:t>G_ R _ LL_</a:t>
            </a:r>
            <a:endParaRPr lang="cs-CZ" dirty="0"/>
          </a:p>
          <a:p>
            <a:r>
              <a:rPr lang="cs-CZ" dirty="0" smtClean="0"/>
              <a:t>_ </a:t>
            </a:r>
            <a:r>
              <a:rPr lang="cs-CZ" dirty="0" smtClean="0"/>
              <a:t>NS_ CTS</a:t>
            </a:r>
            <a:endParaRPr lang="cs-CZ" dirty="0"/>
          </a:p>
          <a:p>
            <a:r>
              <a:rPr lang="cs-CZ" dirty="0" smtClean="0"/>
              <a:t>FR_ G</a:t>
            </a:r>
            <a:endParaRPr lang="cs-CZ" dirty="0"/>
          </a:p>
          <a:p>
            <a:r>
              <a:rPr lang="cs-CZ" dirty="0" smtClean="0"/>
              <a:t>SN_ W_    </a:t>
            </a:r>
            <a:r>
              <a:rPr lang="cs-CZ" dirty="0" smtClean="0"/>
              <a:t>_ </a:t>
            </a:r>
            <a:r>
              <a:rPr lang="cs-CZ" dirty="0" smtClean="0"/>
              <a:t>WL</a:t>
            </a:r>
            <a:endParaRPr lang="cs-CZ" dirty="0"/>
          </a:p>
          <a:p>
            <a:r>
              <a:rPr lang="cs-CZ" dirty="0" smtClean="0"/>
              <a:t>P_ L_ R  B_ _ R</a:t>
            </a:r>
            <a:endParaRPr lang="cs-CZ" dirty="0"/>
          </a:p>
          <a:p>
            <a:r>
              <a:rPr lang="cs-CZ" dirty="0" smtClean="0"/>
              <a:t>FR_ _ T    B_ T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3311235" y="1825625"/>
            <a:ext cx="2507673" cy="4351338"/>
          </a:xfrm>
        </p:spPr>
        <p:txBody>
          <a:bodyPr/>
          <a:lstStyle/>
          <a:p>
            <a:r>
              <a:rPr lang="cs-CZ" dirty="0" smtClean="0">
                <a:solidFill>
                  <a:srgbClr val="002060"/>
                </a:solidFill>
              </a:rPr>
              <a:t>velryba</a:t>
            </a:r>
            <a:endParaRPr lang="cs-CZ" dirty="0">
              <a:solidFill>
                <a:srgbClr val="002060"/>
              </a:solidFill>
            </a:endParaRPr>
          </a:p>
          <a:p>
            <a:r>
              <a:rPr lang="cs-CZ" dirty="0" smtClean="0">
                <a:solidFill>
                  <a:srgbClr val="002060"/>
                </a:solidFill>
              </a:rPr>
              <a:t> </a:t>
            </a:r>
            <a:r>
              <a:rPr lang="cs-CZ" dirty="0">
                <a:solidFill>
                  <a:srgbClr val="002060"/>
                </a:solidFill>
              </a:rPr>
              <a:t>gorila</a:t>
            </a:r>
          </a:p>
          <a:p>
            <a:r>
              <a:rPr lang="cs-CZ" dirty="0" smtClean="0">
                <a:solidFill>
                  <a:srgbClr val="002060"/>
                </a:solidFill>
              </a:rPr>
              <a:t>hmyz</a:t>
            </a:r>
            <a:endParaRPr lang="cs-CZ" dirty="0">
              <a:solidFill>
                <a:srgbClr val="002060"/>
              </a:solidFill>
            </a:endParaRPr>
          </a:p>
          <a:p>
            <a:r>
              <a:rPr lang="cs-CZ" dirty="0" smtClean="0">
                <a:solidFill>
                  <a:srgbClr val="002060"/>
                </a:solidFill>
              </a:rPr>
              <a:t>žába</a:t>
            </a:r>
            <a:endParaRPr lang="cs-CZ" dirty="0">
              <a:solidFill>
                <a:srgbClr val="002060"/>
              </a:solidFill>
            </a:endParaRPr>
          </a:p>
          <a:p>
            <a:r>
              <a:rPr lang="cs-CZ" dirty="0">
                <a:solidFill>
                  <a:srgbClr val="002060"/>
                </a:solidFill>
              </a:rPr>
              <a:t>s</a:t>
            </a:r>
            <a:r>
              <a:rPr lang="cs-CZ" dirty="0" smtClean="0">
                <a:solidFill>
                  <a:srgbClr val="002060"/>
                </a:solidFill>
              </a:rPr>
              <a:t>něžná sova</a:t>
            </a:r>
            <a:endParaRPr lang="cs-CZ" dirty="0">
              <a:solidFill>
                <a:srgbClr val="002060"/>
              </a:solidFill>
            </a:endParaRPr>
          </a:p>
          <a:p>
            <a:r>
              <a:rPr lang="cs-CZ" dirty="0" smtClean="0">
                <a:solidFill>
                  <a:srgbClr val="002060"/>
                </a:solidFill>
              </a:rPr>
              <a:t>lední medvěd</a:t>
            </a:r>
          </a:p>
          <a:p>
            <a:r>
              <a:rPr lang="cs-CZ" dirty="0" smtClean="0">
                <a:solidFill>
                  <a:srgbClr val="002060"/>
                </a:solidFill>
              </a:rPr>
              <a:t>kaloň</a:t>
            </a:r>
            <a:endParaRPr lang="cs-CZ" dirty="0">
              <a:solidFill>
                <a:srgbClr val="002060"/>
              </a:solidFill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7426" y="1825625"/>
            <a:ext cx="6310317" cy="4181908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9601200" y="5181600"/>
            <a:ext cx="24165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err="1" smtClean="0"/>
              <a:t>Does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it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eat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meat</a:t>
            </a:r>
            <a:r>
              <a:rPr lang="cs-CZ" sz="2400" b="1" dirty="0" smtClean="0"/>
              <a:t>?</a:t>
            </a:r>
            <a:endParaRPr lang="cs-CZ" sz="2400" b="1" dirty="0"/>
          </a:p>
        </p:txBody>
      </p:sp>
    </p:spTree>
    <p:extLst>
      <p:ext uri="{BB962C8B-B14F-4D97-AF65-F5344CB8AC3E}">
        <p14:creationId xmlns:p14="http://schemas.microsoft.com/office/powerpoint/2010/main" val="20716933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60217" y="365125"/>
            <a:ext cx="11388437" cy="561031"/>
          </a:xfrm>
        </p:spPr>
        <p:txBody>
          <a:bodyPr>
            <a:normAutofit fontScale="90000"/>
          </a:bodyPr>
          <a:lstStyle/>
          <a:p>
            <a:r>
              <a:rPr lang="cs-CZ" b="1" dirty="0" smtClean="0">
                <a:solidFill>
                  <a:srgbClr val="FF0000"/>
                </a:solidFill>
              </a:rPr>
              <a:t>KONTROLA:                       </a:t>
            </a:r>
            <a:r>
              <a:rPr lang="cs-CZ" b="1" dirty="0" smtClean="0">
                <a:solidFill>
                  <a:srgbClr val="0070C0"/>
                </a:solidFill>
              </a:rPr>
              <a:t>Zopakujte si slovíčka ze 3. třídy:</a:t>
            </a:r>
            <a:endParaRPr lang="cs-CZ" b="1" dirty="0">
              <a:solidFill>
                <a:srgbClr val="0070C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19652" y="985036"/>
            <a:ext cx="2452254" cy="4351338"/>
          </a:xfrm>
        </p:spPr>
        <p:txBody>
          <a:bodyPr/>
          <a:lstStyle/>
          <a:p>
            <a:r>
              <a:rPr lang="cs-CZ" dirty="0">
                <a:solidFill>
                  <a:srgbClr val="FF0000"/>
                </a:solidFill>
              </a:rPr>
              <a:t>WHALE</a:t>
            </a:r>
          </a:p>
          <a:p>
            <a:r>
              <a:rPr lang="cs-CZ" dirty="0" smtClean="0">
                <a:solidFill>
                  <a:srgbClr val="FF0000"/>
                </a:solidFill>
              </a:rPr>
              <a:t>GORILLA</a:t>
            </a:r>
            <a:endParaRPr lang="cs-CZ" dirty="0">
              <a:solidFill>
                <a:srgbClr val="FF0000"/>
              </a:solidFill>
            </a:endParaRPr>
          </a:p>
          <a:p>
            <a:r>
              <a:rPr lang="cs-CZ" dirty="0">
                <a:solidFill>
                  <a:srgbClr val="FF0000"/>
                </a:solidFill>
              </a:rPr>
              <a:t>INSECTS</a:t>
            </a:r>
          </a:p>
          <a:p>
            <a:r>
              <a:rPr lang="cs-CZ" dirty="0" smtClean="0">
                <a:solidFill>
                  <a:srgbClr val="FF0000"/>
                </a:solidFill>
              </a:rPr>
              <a:t>FROG</a:t>
            </a:r>
            <a:endParaRPr lang="cs-CZ" dirty="0">
              <a:solidFill>
                <a:srgbClr val="FF0000"/>
              </a:solidFill>
            </a:endParaRPr>
          </a:p>
          <a:p>
            <a:r>
              <a:rPr lang="cs-CZ" dirty="0">
                <a:solidFill>
                  <a:srgbClr val="FF0000"/>
                </a:solidFill>
              </a:rPr>
              <a:t>SNOWY OWL</a:t>
            </a:r>
          </a:p>
          <a:p>
            <a:r>
              <a:rPr lang="cs-CZ" dirty="0">
                <a:solidFill>
                  <a:srgbClr val="FF0000"/>
                </a:solidFill>
              </a:rPr>
              <a:t>POLAR BEAR</a:t>
            </a:r>
          </a:p>
          <a:p>
            <a:r>
              <a:rPr lang="cs-CZ" dirty="0" smtClean="0">
                <a:solidFill>
                  <a:srgbClr val="FF0000"/>
                </a:solidFill>
              </a:rPr>
              <a:t>FRUIT </a:t>
            </a:r>
            <a:r>
              <a:rPr lang="cs-CZ" dirty="0">
                <a:solidFill>
                  <a:srgbClr val="FF0000"/>
                </a:solidFill>
              </a:rPr>
              <a:t>BAT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05802" y="2434430"/>
            <a:ext cx="2029690" cy="4156870"/>
          </a:xfrm>
        </p:spPr>
        <p:txBody>
          <a:bodyPr/>
          <a:lstStyle/>
          <a:p>
            <a:r>
              <a:rPr lang="cs-CZ" dirty="0" err="1" smtClean="0">
                <a:solidFill>
                  <a:srgbClr val="0070C0"/>
                </a:solidFill>
              </a:rPr>
              <a:t>crocodile</a:t>
            </a:r>
            <a:endParaRPr lang="cs-CZ" dirty="0">
              <a:solidFill>
                <a:srgbClr val="0070C0"/>
              </a:solidFill>
            </a:endParaRPr>
          </a:p>
          <a:p>
            <a:r>
              <a:rPr lang="cs-CZ" dirty="0" smtClean="0">
                <a:solidFill>
                  <a:srgbClr val="0070C0"/>
                </a:solidFill>
              </a:rPr>
              <a:t> </a:t>
            </a:r>
            <a:r>
              <a:rPr lang="cs-CZ" dirty="0" err="1" smtClean="0">
                <a:solidFill>
                  <a:srgbClr val="0070C0"/>
                </a:solidFill>
              </a:rPr>
              <a:t>hippo</a:t>
            </a:r>
            <a:endParaRPr lang="cs-CZ" dirty="0">
              <a:solidFill>
                <a:srgbClr val="0070C0"/>
              </a:solidFill>
            </a:endParaRPr>
          </a:p>
          <a:p>
            <a:r>
              <a:rPr lang="cs-CZ" dirty="0" err="1" smtClean="0">
                <a:solidFill>
                  <a:srgbClr val="0070C0"/>
                </a:solidFill>
              </a:rPr>
              <a:t>penguin</a:t>
            </a:r>
            <a:endParaRPr lang="cs-CZ" dirty="0">
              <a:solidFill>
                <a:srgbClr val="0070C0"/>
              </a:solidFill>
            </a:endParaRPr>
          </a:p>
          <a:p>
            <a:r>
              <a:rPr lang="cs-CZ" dirty="0" err="1" smtClean="0">
                <a:solidFill>
                  <a:srgbClr val="0070C0"/>
                </a:solidFill>
              </a:rPr>
              <a:t>lion</a:t>
            </a:r>
            <a:endParaRPr lang="cs-CZ" dirty="0">
              <a:solidFill>
                <a:srgbClr val="0070C0"/>
              </a:solidFill>
            </a:endParaRPr>
          </a:p>
          <a:p>
            <a:r>
              <a:rPr lang="cs-CZ" dirty="0" err="1">
                <a:solidFill>
                  <a:srgbClr val="0070C0"/>
                </a:solidFill>
              </a:rPr>
              <a:t>e</a:t>
            </a:r>
            <a:r>
              <a:rPr lang="cs-CZ" dirty="0" err="1" smtClean="0">
                <a:solidFill>
                  <a:srgbClr val="0070C0"/>
                </a:solidFill>
              </a:rPr>
              <a:t>lephant</a:t>
            </a:r>
            <a:endParaRPr lang="cs-CZ" dirty="0" smtClean="0">
              <a:solidFill>
                <a:srgbClr val="0070C0"/>
              </a:solidFill>
            </a:endParaRPr>
          </a:p>
          <a:p>
            <a:r>
              <a:rPr lang="cs-CZ" dirty="0" err="1" smtClean="0">
                <a:solidFill>
                  <a:srgbClr val="0070C0"/>
                </a:solidFill>
              </a:rPr>
              <a:t>girrafe</a:t>
            </a:r>
            <a:endParaRPr lang="cs-CZ" dirty="0" smtClean="0">
              <a:solidFill>
                <a:srgbClr val="0070C0"/>
              </a:solidFill>
            </a:endParaRPr>
          </a:p>
          <a:p>
            <a:r>
              <a:rPr lang="cs-CZ" dirty="0" err="1">
                <a:solidFill>
                  <a:srgbClr val="0070C0"/>
                </a:solidFill>
              </a:rPr>
              <a:t>m</a:t>
            </a:r>
            <a:r>
              <a:rPr lang="cs-CZ" dirty="0" err="1" smtClean="0">
                <a:solidFill>
                  <a:srgbClr val="0070C0"/>
                </a:solidFill>
              </a:rPr>
              <a:t>onkey</a:t>
            </a:r>
            <a:endParaRPr lang="cs-CZ" dirty="0" smtClean="0">
              <a:solidFill>
                <a:srgbClr val="0070C0"/>
              </a:solidFill>
            </a:endParaRPr>
          </a:p>
          <a:p>
            <a:r>
              <a:rPr lang="cs-CZ" dirty="0" err="1" smtClean="0">
                <a:solidFill>
                  <a:srgbClr val="0070C0"/>
                </a:solidFill>
              </a:rPr>
              <a:t>snake</a:t>
            </a:r>
            <a:endParaRPr lang="cs-CZ" dirty="0" smtClean="0">
              <a:solidFill>
                <a:srgbClr val="0070C0"/>
              </a:solidFill>
            </a:endParaRPr>
          </a:p>
          <a:p>
            <a:endParaRPr lang="cs-CZ" dirty="0" smtClean="0">
              <a:solidFill>
                <a:srgbClr val="002060"/>
              </a:solidFill>
            </a:endParaRPr>
          </a:p>
          <a:p>
            <a:endParaRPr lang="cs-CZ" dirty="0">
              <a:solidFill>
                <a:srgbClr val="002060"/>
              </a:solidFill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3417" y="910239"/>
            <a:ext cx="4663713" cy="5681062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7739" y="1273768"/>
            <a:ext cx="1605397" cy="111187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8121" y="878369"/>
            <a:ext cx="1968592" cy="1363413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8786" y="2525035"/>
            <a:ext cx="1476689" cy="1271341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7719" y="5304650"/>
            <a:ext cx="1857756" cy="1286650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8346" y="4071183"/>
            <a:ext cx="1432696" cy="1233467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3832" y="3893912"/>
            <a:ext cx="1456451" cy="1008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0375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365125"/>
            <a:ext cx="10898188" cy="493857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 smtClean="0">
                <a:solidFill>
                  <a:srgbClr val="0070C0"/>
                </a:solidFill>
              </a:rPr>
              <a:t>GRAMATIKA TÉTO LEKCE:</a:t>
            </a:r>
            <a:endParaRPr lang="cs-CZ" dirty="0">
              <a:solidFill>
                <a:srgbClr val="0070C0"/>
              </a:solidFill>
            </a:endParaRPr>
          </a:p>
        </p:txBody>
      </p:sp>
      <p:sp>
        <p:nvSpPr>
          <p:cNvPr id="7" name="Zástupný symbol pro text 6"/>
          <p:cNvSpPr>
            <a:spLocks noGrp="1"/>
          </p:cNvSpPr>
          <p:nvPr>
            <p:ph type="body" idx="1"/>
          </p:nvPr>
        </p:nvSpPr>
        <p:spPr>
          <a:xfrm>
            <a:off x="457200" y="858117"/>
            <a:ext cx="5157787" cy="823912"/>
          </a:xfrm>
        </p:spPr>
        <p:txBody>
          <a:bodyPr>
            <a:normAutofit lnSpcReduction="10000"/>
          </a:bodyPr>
          <a:lstStyle/>
          <a:p>
            <a:r>
              <a:rPr lang="cs-CZ" dirty="0" smtClean="0"/>
              <a:t>Použití pomocného slovesa </a:t>
            </a:r>
            <a:r>
              <a:rPr lang="cs-CZ" dirty="0" smtClean="0">
                <a:solidFill>
                  <a:srgbClr val="00B050"/>
                </a:solidFill>
              </a:rPr>
              <a:t>DO/DOES</a:t>
            </a:r>
          </a:p>
          <a:p>
            <a:r>
              <a:rPr lang="cs-CZ" dirty="0" smtClean="0"/>
              <a:t>při tvoření otázek a krátkých odpovědí: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47048" y="1814945"/>
            <a:ext cx="5167939" cy="4374717"/>
          </a:xfrm>
          <a:prstGeom prst="rect">
            <a:avLst/>
          </a:prstGeom>
        </p:spPr>
      </p:pic>
      <p:sp>
        <p:nvSpPr>
          <p:cNvPr id="8" name="Zástupný symbol pro text 7"/>
          <p:cNvSpPr>
            <a:spLocks noGrp="1"/>
          </p:cNvSpPr>
          <p:nvPr>
            <p:ph type="body" sz="quarter" idx="3"/>
          </p:nvPr>
        </p:nvSpPr>
        <p:spPr>
          <a:xfrm>
            <a:off x="7432964" y="983673"/>
            <a:ext cx="3124200" cy="573665"/>
          </a:xfrm>
        </p:spPr>
        <p:txBody>
          <a:bodyPr/>
          <a:lstStyle/>
          <a:p>
            <a:r>
              <a:rPr lang="cs-CZ" dirty="0" smtClean="0"/>
              <a:t>PŘIPOMEŇ SI!</a:t>
            </a:r>
            <a:endParaRPr lang="cs-CZ" dirty="0"/>
          </a:p>
        </p:txBody>
      </p:sp>
      <p:sp>
        <p:nvSpPr>
          <p:cNvPr id="9" name="TextovéPole 8"/>
          <p:cNvSpPr txBox="1"/>
          <p:nvPr/>
        </p:nvSpPr>
        <p:spPr>
          <a:xfrm>
            <a:off x="447048" y="1967346"/>
            <a:ext cx="53580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V</a:t>
            </a:r>
            <a:endParaRPr lang="cs-CZ" dirty="0"/>
          </a:p>
        </p:txBody>
      </p:sp>
      <p:sp>
        <p:nvSpPr>
          <p:cNvPr id="10" name="Obdélník 9"/>
          <p:cNvSpPr/>
          <p:nvPr/>
        </p:nvSpPr>
        <p:spPr>
          <a:xfrm>
            <a:off x="244124" y="1798949"/>
            <a:ext cx="5573785" cy="5377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Šipka doprava 10"/>
          <p:cNvSpPr/>
          <p:nvPr/>
        </p:nvSpPr>
        <p:spPr>
          <a:xfrm>
            <a:off x="244124" y="3357857"/>
            <a:ext cx="622456" cy="50132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Šipka doprava 11"/>
          <p:cNvSpPr/>
          <p:nvPr/>
        </p:nvSpPr>
        <p:spPr>
          <a:xfrm>
            <a:off x="347705" y="4567899"/>
            <a:ext cx="518875" cy="42949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Zástupný symbol pro obsah 12"/>
          <p:cNvSpPr>
            <a:spLocks noGrp="1"/>
          </p:cNvSpPr>
          <p:nvPr>
            <p:ph sz="quarter" idx="4"/>
          </p:nvPr>
        </p:nvSpPr>
        <p:spPr/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cs-CZ" sz="2400" dirty="0" smtClean="0">
                <a:solidFill>
                  <a:srgbClr val="FF0000"/>
                </a:solidFill>
              </a:rPr>
              <a:t>PŘEKLÁDÁME :</a:t>
            </a:r>
          </a:p>
          <a:p>
            <a:r>
              <a:rPr lang="cs-CZ" sz="2400" dirty="0" smtClean="0"/>
              <a:t>OTÁZKA                      </a:t>
            </a:r>
            <a:r>
              <a:rPr lang="cs-CZ" sz="2400" dirty="0" smtClean="0">
                <a:solidFill>
                  <a:srgbClr val="0070C0"/>
                </a:solidFill>
              </a:rPr>
              <a:t>KRÁTKÁ ODPOVĚĎ</a:t>
            </a:r>
          </a:p>
          <a:p>
            <a:r>
              <a:rPr lang="cs-CZ" sz="2600" dirty="0" smtClean="0"/>
              <a:t>Máš rád zmrzlinu?</a:t>
            </a:r>
          </a:p>
          <a:p>
            <a:pPr marL="0" indent="0">
              <a:buNone/>
            </a:pPr>
            <a:r>
              <a:rPr lang="cs-CZ" sz="2400" dirty="0">
                <a:solidFill>
                  <a:srgbClr val="0070C0"/>
                </a:solidFill>
              </a:rPr>
              <a:t> </a:t>
            </a:r>
            <a:r>
              <a:rPr lang="cs-CZ" sz="2400" dirty="0" smtClean="0">
                <a:solidFill>
                  <a:srgbClr val="0070C0"/>
                </a:solidFill>
              </a:rPr>
              <a:t>                                              </a:t>
            </a:r>
            <a:r>
              <a:rPr lang="cs-CZ" sz="2600" dirty="0" smtClean="0">
                <a:solidFill>
                  <a:srgbClr val="0070C0"/>
                </a:solidFill>
              </a:rPr>
              <a:t>Ano, (já) mám.</a:t>
            </a:r>
          </a:p>
          <a:p>
            <a:pPr marL="0" indent="0">
              <a:buNone/>
            </a:pPr>
            <a:r>
              <a:rPr lang="cs-CZ" sz="2400" dirty="0">
                <a:solidFill>
                  <a:srgbClr val="0070C0"/>
                </a:solidFill>
              </a:rPr>
              <a:t> </a:t>
            </a:r>
            <a:r>
              <a:rPr lang="cs-CZ" sz="2400" dirty="0" smtClean="0">
                <a:solidFill>
                  <a:srgbClr val="0070C0"/>
                </a:solidFill>
              </a:rPr>
              <a:t>                                              </a:t>
            </a:r>
            <a:r>
              <a:rPr lang="cs-CZ" sz="2600" dirty="0" smtClean="0">
                <a:solidFill>
                  <a:srgbClr val="0070C0"/>
                </a:solidFill>
              </a:rPr>
              <a:t>Ne, (já) nemám</a:t>
            </a:r>
            <a:r>
              <a:rPr lang="cs-CZ" sz="2600" dirty="0" smtClean="0"/>
              <a:t>.</a:t>
            </a:r>
          </a:p>
          <a:p>
            <a:r>
              <a:rPr lang="cs-CZ" sz="2600" dirty="0" smtClean="0"/>
              <a:t>Má Max rád zmrzlinu?</a:t>
            </a:r>
          </a:p>
          <a:p>
            <a:pPr marL="0" indent="0">
              <a:buNone/>
            </a:pPr>
            <a:r>
              <a:rPr lang="cs-CZ" sz="2600" dirty="0"/>
              <a:t> </a:t>
            </a:r>
            <a:r>
              <a:rPr lang="cs-CZ" sz="2600" dirty="0" smtClean="0"/>
              <a:t>                                             </a:t>
            </a:r>
            <a:r>
              <a:rPr lang="cs-CZ" sz="2600" dirty="0" smtClean="0">
                <a:solidFill>
                  <a:srgbClr val="0070C0"/>
                </a:solidFill>
              </a:rPr>
              <a:t>Ano</a:t>
            </a:r>
            <a:r>
              <a:rPr lang="cs-CZ" sz="2600" dirty="0">
                <a:solidFill>
                  <a:srgbClr val="0070C0"/>
                </a:solidFill>
              </a:rPr>
              <a:t>, </a:t>
            </a:r>
            <a:r>
              <a:rPr lang="cs-CZ" sz="2600" dirty="0" smtClean="0">
                <a:solidFill>
                  <a:srgbClr val="0070C0"/>
                </a:solidFill>
              </a:rPr>
              <a:t>(on) má.</a:t>
            </a:r>
            <a:endParaRPr lang="cs-CZ" sz="2600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cs-CZ" sz="2600" dirty="0">
                <a:solidFill>
                  <a:srgbClr val="0070C0"/>
                </a:solidFill>
              </a:rPr>
              <a:t>                                              </a:t>
            </a:r>
            <a:r>
              <a:rPr lang="cs-CZ" sz="2600" dirty="0" smtClean="0">
                <a:solidFill>
                  <a:srgbClr val="0070C0"/>
                </a:solidFill>
              </a:rPr>
              <a:t>Ne, (on) nemá</a:t>
            </a:r>
            <a:r>
              <a:rPr lang="cs-CZ" sz="2600" dirty="0" smtClean="0"/>
              <a:t>.</a:t>
            </a:r>
            <a:endParaRPr lang="cs-CZ" sz="2600" dirty="0"/>
          </a:p>
          <a:p>
            <a:pPr marL="0" indent="0">
              <a:buNone/>
            </a:pPr>
            <a:endParaRPr lang="cs-CZ" dirty="0"/>
          </a:p>
        </p:txBody>
      </p:sp>
      <p:cxnSp>
        <p:nvCxnSpPr>
          <p:cNvPr id="15" name="Přímá spojnice 14"/>
          <p:cNvCxnSpPr/>
          <p:nvPr/>
        </p:nvCxnSpPr>
        <p:spPr>
          <a:xfrm flipV="1">
            <a:off x="6172200" y="3283527"/>
            <a:ext cx="5183188" cy="1385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Veselý obličej 17"/>
          <p:cNvSpPr/>
          <p:nvPr/>
        </p:nvSpPr>
        <p:spPr>
          <a:xfrm>
            <a:off x="9739745" y="983672"/>
            <a:ext cx="942110" cy="983673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657105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64911"/>
          </a:xfrm>
        </p:spPr>
        <p:txBody>
          <a:bodyPr/>
          <a:lstStyle/>
          <a:p>
            <a:r>
              <a:rPr lang="cs-CZ" u="sng" dirty="0" smtClean="0">
                <a:solidFill>
                  <a:srgbClr val="002060"/>
                </a:solidFill>
              </a:rPr>
              <a:t>Stejně tvoříme i otázky s  jinými slovesy:</a:t>
            </a:r>
            <a:endParaRPr lang="cs-CZ" u="sng" dirty="0">
              <a:solidFill>
                <a:srgbClr val="00206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330036"/>
            <a:ext cx="5181600" cy="4846927"/>
          </a:xfrm>
        </p:spPr>
        <p:txBody>
          <a:bodyPr>
            <a:normAutofit/>
          </a:bodyPr>
          <a:lstStyle/>
          <a:p>
            <a:r>
              <a:rPr lang="cs-CZ" dirty="0" err="1" smtClean="0"/>
              <a:t>Does</a:t>
            </a:r>
            <a:r>
              <a:rPr lang="cs-CZ" dirty="0" smtClean="0"/>
              <a:t> </a:t>
            </a:r>
            <a:r>
              <a:rPr lang="cs-CZ" dirty="0" err="1" smtClean="0"/>
              <a:t>it</a:t>
            </a:r>
            <a:r>
              <a:rPr lang="cs-CZ" dirty="0" smtClean="0"/>
              <a:t>  </a:t>
            </a:r>
            <a:r>
              <a:rPr lang="cs-CZ" dirty="0" err="1" smtClean="0"/>
              <a:t>eat</a:t>
            </a:r>
            <a:r>
              <a:rPr lang="cs-CZ" dirty="0" smtClean="0"/>
              <a:t> </a:t>
            </a:r>
            <a:r>
              <a:rPr lang="cs-CZ" dirty="0" err="1" smtClean="0"/>
              <a:t>meat</a:t>
            </a:r>
            <a:r>
              <a:rPr lang="cs-CZ" dirty="0" smtClean="0"/>
              <a:t>?</a:t>
            </a:r>
          </a:p>
          <a:p>
            <a:r>
              <a:rPr lang="cs-CZ" dirty="0" err="1" smtClean="0">
                <a:solidFill>
                  <a:srgbClr val="00B0F0"/>
                </a:solidFill>
              </a:rPr>
              <a:t>Does</a:t>
            </a:r>
            <a:r>
              <a:rPr lang="cs-CZ" dirty="0" smtClean="0">
                <a:solidFill>
                  <a:srgbClr val="00B0F0"/>
                </a:solidFill>
              </a:rPr>
              <a:t> </a:t>
            </a:r>
            <a:r>
              <a:rPr lang="cs-CZ" dirty="0" err="1" smtClean="0">
                <a:solidFill>
                  <a:srgbClr val="00B0F0"/>
                </a:solidFill>
              </a:rPr>
              <a:t>it</a:t>
            </a:r>
            <a:r>
              <a:rPr lang="cs-CZ" dirty="0" smtClean="0">
                <a:solidFill>
                  <a:srgbClr val="00B0F0"/>
                </a:solidFill>
              </a:rPr>
              <a:t> </a:t>
            </a:r>
            <a:r>
              <a:rPr lang="cs-CZ" dirty="0" err="1" smtClean="0">
                <a:solidFill>
                  <a:srgbClr val="00B0F0"/>
                </a:solidFill>
              </a:rPr>
              <a:t>fly</a:t>
            </a:r>
            <a:r>
              <a:rPr lang="cs-CZ" dirty="0" smtClean="0">
                <a:solidFill>
                  <a:srgbClr val="00B0F0"/>
                </a:solidFill>
              </a:rPr>
              <a:t>?</a:t>
            </a:r>
          </a:p>
          <a:p>
            <a:r>
              <a:rPr lang="cs-CZ" dirty="0" err="1" smtClean="0">
                <a:solidFill>
                  <a:srgbClr val="00B050"/>
                </a:solidFill>
              </a:rPr>
              <a:t>Does</a:t>
            </a:r>
            <a:r>
              <a:rPr lang="cs-CZ" dirty="0" smtClean="0">
                <a:solidFill>
                  <a:srgbClr val="00B050"/>
                </a:solidFill>
              </a:rPr>
              <a:t> </a:t>
            </a:r>
            <a:r>
              <a:rPr lang="cs-CZ" dirty="0" err="1" smtClean="0">
                <a:solidFill>
                  <a:srgbClr val="00B050"/>
                </a:solidFill>
              </a:rPr>
              <a:t>it</a:t>
            </a:r>
            <a:r>
              <a:rPr lang="cs-CZ" dirty="0" smtClean="0">
                <a:solidFill>
                  <a:srgbClr val="00B050"/>
                </a:solidFill>
              </a:rPr>
              <a:t> </a:t>
            </a:r>
            <a:r>
              <a:rPr lang="cs-CZ" dirty="0" err="1" smtClean="0">
                <a:solidFill>
                  <a:srgbClr val="00B050"/>
                </a:solidFill>
              </a:rPr>
              <a:t>swim</a:t>
            </a:r>
            <a:r>
              <a:rPr lang="cs-CZ" dirty="0" smtClean="0">
                <a:solidFill>
                  <a:srgbClr val="00B050"/>
                </a:solidFill>
              </a:rPr>
              <a:t>?</a:t>
            </a:r>
          </a:p>
          <a:p>
            <a:r>
              <a:rPr lang="cs-CZ" dirty="0" err="1" smtClean="0">
                <a:solidFill>
                  <a:schemeClr val="accent4">
                    <a:lumMod val="75000"/>
                  </a:schemeClr>
                </a:solidFill>
              </a:rPr>
              <a:t>Does</a:t>
            </a:r>
            <a:r>
              <a:rPr lang="cs-CZ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cs-CZ" dirty="0" err="1" smtClean="0">
                <a:solidFill>
                  <a:schemeClr val="accent4">
                    <a:lumMod val="75000"/>
                  </a:schemeClr>
                </a:solidFill>
              </a:rPr>
              <a:t>it</a:t>
            </a:r>
            <a:r>
              <a:rPr lang="cs-CZ" dirty="0" smtClean="0">
                <a:solidFill>
                  <a:schemeClr val="accent4">
                    <a:lumMod val="75000"/>
                  </a:schemeClr>
                </a:solidFill>
              </a:rPr>
              <a:t> live in hot place?</a:t>
            </a:r>
          </a:p>
          <a:p>
            <a:endParaRPr lang="cs-CZ" dirty="0">
              <a:solidFill>
                <a:schemeClr val="accent4">
                  <a:lumMod val="75000"/>
                </a:schemeClr>
              </a:solidFill>
            </a:endParaRPr>
          </a:p>
          <a:p>
            <a:r>
              <a:rPr lang="cs-CZ" dirty="0" smtClean="0">
                <a:solidFill>
                  <a:srgbClr val="C00000"/>
                </a:solidFill>
              </a:rPr>
              <a:t>ODPOVĚDI: </a:t>
            </a:r>
            <a:r>
              <a:rPr lang="cs-CZ" dirty="0" err="1" smtClean="0">
                <a:solidFill>
                  <a:srgbClr val="C00000"/>
                </a:solidFill>
              </a:rPr>
              <a:t>Yes</a:t>
            </a:r>
            <a:r>
              <a:rPr lang="cs-CZ" dirty="0" smtClean="0">
                <a:solidFill>
                  <a:srgbClr val="C00000"/>
                </a:solidFill>
              </a:rPr>
              <a:t>, </a:t>
            </a:r>
            <a:r>
              <a:rPr lang="cs-CZ" dirty="0" err="1" smtClean="0">
                <a:solidFill>
                  <a:srgbClr val="C00000"/>
                </a:solidFill>
              </a:rPr>
              <a:t>it</a:t>
            </a:r>
            <a:r>
              <a:rPr lang="cs-CZ" dirty="0" smtClean="0">
                <a:solidFill>
                  <a:srgbClr val="C00000"/>
                </a:solidFill>
              </a:rPr>
              <a:t> </a:t>
            </a:r>
            <a:r>
              <a:rPr lang="cs-CZ" dirty="0" err="1" smtClean="0">
                <a:solidFill>
                  <a:srgbClr val="C00000"/>
                </a:solidFill>
              </a:rPr>
              <a:t>does</a:t>
            </a:r>
            <a:r>
              <a:rPr lang="cs-CZ" dirty="0" smtClean="0">
                <a:solidFill>
                  <a:srgbClr val="C00000"/>
                </a:solidFill>
              </a:rPr>
              <a:t>.</a:t>
            </a:r>
          </a:p>
          <a:p>
            <a:pPr marL="0" indent="0">
              <a:buNone/>
            </a:pPr>
            <a:r>
              <a:rPr lang="cs-CZ" dirty="0" smtClean="0">
                <a:solidFill>
                  <a:srgbClr val="C00000"/>
                </a:solidFill>
              </a:rPr>
              <a:t>                        No, </a:t>
            </a:r>
            <a:r>
              <a:rPr lang="cs-CZ" dirty="0" err="1" smtClean="0">
                <a:solidFill>
                  <a:srgbClr val="C00000"/>
                </a:solidFill>
              </a:rPr>
              <a:t>it</a:t>
            </a:r>
            <a:r>
              <a:rPr lang="cs-CZ" dirty="0" smtClean="0">
                <a:solidFill>
                  <a:srgbClr val="C00000"/>
                </a:solidFill>
              </a:rPr>
              <a:t> </a:t>
            </a:r>
            <a:r>
              <a:rPr lang="cs-CZ" dirty="0" err="1" smtClean="0">
                <a:solidFill>
                  <a:srgbClr val="C00000"/>
                </a:solidFill>
              </a:rPr>
              <a:t>doesn´t</a:t>
            </a:r>
            <a:r>
              <a:rPr lang="cs-CZ" dirty="0" smtClean="0">
                <a:solidFill>
                  <a:srgbClr val="C00000"/>
                </a:solidFill>
              </a:rPr>
              <a:t>.</a:t>
            </a:r>
            <a:endParaRPr lang="cs-CZ" dirty="0">
              <a:solidFill>
                <a:srgbClr val="C00000"/>
              </a:solidFill>
            </a:endParaRP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375564" y="1330036"/>
            <a:ext cx="6539345" cy="5527964"/>
          </a:xfrm>
        </p:spPr>
        <p:txBody>
          <a:bodyPr>
            <a:normAutofit/>
          </a:bodyPr>
          <a:lstStyle/>
          <a:p>
            <a:r>
              <a:rPr lang="cs-CZ" dirty="0" smtClean="0"/>
              <a:t>Jí maso? </a:t>
            </a:r>
            <a:r>
              <a:rPr lang="cs-CZ" dirty="0" smtClean="0">
                <a:solidFill>
                  <a:srgbClr val="FF0000"/>
                </a:solidFill>
              </a:rPr>
              <a:t>( </a:t>
            </a:r>
            <a:r>
              <a:rPr lang="cs-CZ" dirty="0" err="1" smtClean="0">
                <a:solidFill>
                  <a:srgbClr val="FF0000"/>
                </a:solidFill>
              </a:rPr>
              <a:t>it</a:t>
            </a:r>
            <a:r>
              <a:rPr lang="cs-CZ" dirty="0" smtClean="0">
                <a:solidFill>
                  <a:srgbClr val="FF0000"/>
                </a:solidFill>
              </a:rPr>
              <a:t> =nějaké zvíře)</a:t>
            </a:r>
          </a:p>
          <a:p>
            <a:r>
              <a:rPr lang="cs-CZ" dirty="0" smtClean="0">
                <a:solidFill>
                  <a:srgbClr val="00B0F0"/>
                </a:solidFill>
              </a:rPr>
              <a:t>Létá?</a:t>
            </a:r>
          </a:p>
          <a:p>
            <a:r>
              <a:rPr lang="cs-CZ" dirty="0" smtClean="0">
                <a:solidFill>
                  <a:srgbClr val="00B050"/>
                </a:solidFill>
              </a:rPr>
              <a:t>Plave?</a:t>
            </a:r>
          </a:p>
          <a:p>
            <a:r>
              <a:rPr lang="cs-CZ" dirty="0" smtClean="0">
                <a:solidFill>
                  <a:schemeClr val="accent4">
                    <a:lumMod val="75000"/>
                  </a:schemeClr>
                </a:solidFill>
              </a:rPr>
              <a:t>Žije na horkém místě?</a:t>
            </a:r>
          </a:p>
          <a:p>
            <a:pPr marL="0" indent="0">
              <a:buNone/>
            </a:pPr>
            <a:r>
              <a:rPr lang="cs-CZ" dirty="0" smtClean="0">
                <a:solidFill>
                  <a:schemeClr val="accent4">
                    <a:lumMod val="75000"/>
                  </a:schemeClr>
                </a:solidFill>
              </a:rPr>
              <a:t>    _______________________________</a:t>
            </a:r>
          </a:p>
          <a:p>
            <a:endParaRPr lang="cs-CZ" dirty="0">
              <a:solidFill>
                <a:schemeClr val="accent4">
                  <a:lumMod val="75000"/>
                </a:schemeClr>
              </a:solidFill>
            </a:endParaRPr>
          </a:p>
          <a:p>
            <a:pPr marL="0" indent="0" algn="ctr">
              <a:buNone/>
            </a:pPr>
            <a:r>
              <a:rPr lang="cs-CZ" u="sng" dirty="0" smtClean="0">
                <a:solidFill>
                  <a:srgbClr val="002060"/>
                </a:solidFill>
              </a:rPr>
              <a:t>Můžeme také přímo říct:</a:t>
            </a:r>
          </a:p>
          <a:p>
            <a:r>
              <a:rPr lang="cs-CZ" dirty="0" err="1" smtClean="0">
                <a:solidFill>
                  <a:srgbClr val="7030A0"/>
                </a:solidFill>
              </a:rPr>
              <a:t>It</a:t>
            </a:r>
            <a:r>
              <a:rPr lang="cs-CZ" dirty="0" smtClean="0">
                <a:solidFill>
                  <a:srgbClr val="7030A0"/>
                </a:solidFill>
              </a:rPr>
              <a:t> </a:t>
            </a:r>
            <a:r>
              <a:rPr lang="cs-CZ" dirty="0" err="1" smtClean="0">
                <a:solidFill>
                  <a:srgbClr val="FF0000"/>
                </a:solidFill>
              </a:rPr>
              <a:t>doesn´t</a:t>
            </a:r>
            <a:r>
              <a:rPr lang="cs-CZ" dirty="0" smtClean="0">
                <a:solidFill>
                  <a:srgbClr val="7030A0"/>
                </a:solidFill>
              </a:rPr>
              <a:t> </a:t>
            </a:r>
            <a:r>
              <a:rPr lang="cs-CZ" dirty="0" err="1" smtClean="0">
                <a:solidFill>
                  <a:srgbClr val="7030A0"/>
                </a:solidFill>
              </a:rPr>
              <a:t>eat</a:t>
            </a:r>
            <a:r>
              <a:rPr lang="cs-CZ" dirty="0" smtClean="0">
                <a:solidFill>
                  <a:srgbClr val="7030A0"/>
                </a:solidFill>
              </a:rPr>
              <a:t> </a:t>
            </a:r>
            <a:r>
              <a:rPr lang="cs-CZ" dirty="0" err="1" smtClean="0">
                <a:solidFill>
                  <a:srgbClr val="7030A0"/>
                </a:solidFill>
              </a:rPr>
              <a:t>meat</a:t>
            </a:r>
            <a:r>
              <a:rPr lang="cs-CZ" dirty="0" smtClean="0">
                <a:solidFill>
                  <a:srgbClr val="7030A0"/>
                </a:solidFill>
              </a:rPr>
              <a:t>. – </a:t>
            </a:r>
            <a:r>
              <a:rPr lang="cs-CZ" dirty="0" smtClean="0">
                <a:solidFill>
                  <a:srgbClr val="FF0000"/>
                </a:solidFill>
              </a:rPr>
              <a:t>Ne</a:t>
            </a:r>
            <a:r>
              <a:rPr lang="cs-CZ" dirty="0" smtClean="0">
                <a:solidFill>
                  <a:srgbClr val="7030A0"/>
                </a:solidFill>
              </a:rPr>
              <a:t>jí maso.</a:t>
            </a:r>
          </a:p>
          <a:p>
            <a:r>
              <a:rPr lang="cs-CZ" dirty="0" err="1" smtClean="0">
                <a:solidFill>
                  <a:srgbClr val="7030A0"/>
                </a:solidFill>
              </a:rPr>
              <a:t>It</a:t>
            </a:r>
            <a:r>
              <a:rPr lang="cs-CZ" dirty="0" smtClean="0">
                <a:solidFill>
                  <a:srgbClr val="7030A0"/>
                </a:solidFill>
              </a:rPr>
              <a:t> </a:t>
            </a:r>
            <a:r>
              <a:rPr lang="cs-CZ" dirty="0" err="1" smtClean="0">
                <a:solidFill>
                  <a:srgbClr val="FF0000"/>
                </a:solidFill>
              </a:rPr>
              <a:t>doesn´t</a:t>
            </a:r>
            <a:r>
              <a:rPr lang="cs-CZ" dirty="0" smtClean="0">
                <a:solidFill>
                  <a:srgbClr val="7030A0"/>
                </a:solidFill>
              </a:rPr>
              <a:t> </a:t>
            </a:r>
            <a:r>
              <a:rPr lang="cs-CZ" dirty="0" err="1" smtClean="0">
                <a:solidFill>
                  <a:srgbClr val="7030A0"/>
                </a:solidFill>
              </a:rPr>
              <a:t>swim</a:t>
            </a:r>
            <a:r>
              <a:rPr lang="cs-CZ" dirty="0" smtClean="0">
                <a:solidFill>
                  <a:srgbClr val="7030A0"/>
                </a:solidFill>
              </a:rPr>
              <a:t>. – </a:t>
            </a:r>
            <a:r>
              <a:rPr lang="cs-CZ" dirty="0" smtClean="0">
                <a:solidFill>
                  <a:srgbClr val="FF0000"/>
                </a:solidFill>
              </a:rPr>
              <a:t>Ne</a:t>
            </a:r>
            <a:r>
              <a:rPr lang="cs-CZ" dirty="0" smtClean="0">
                <a:solidFill>
                  <a:srgbClr val="7030A0"/>
                </a:solidFill>
              </a:rPr>
              <a:t>plave.</a:t>
            </a:r>
          </a:p>
          <a:p>
            <a:r>
              <a:rPr lang="cs-CZ" dirty="0" err="1" smtClean="0">
                <a:solidFill>
                  <a:srgbClr val="7030A0"/>
                </a:solidFill>
              </a:rPr>
              <a:t>It</a:t>
            </a:r>
            <a:r>
              <a:rPr lang="cs-CZ" dirty="0" smtClean="0">
                <a:solidFill>
                  <a:srgbClr val="7030A0"/>
                </a:solidFill>
              </a:rPr>
              <a:t> </a:t>
            </a:r>
            <a:r>
              <a:rPr lang="cs-CZ" dirty="0" err="1" smtClean="0">
                <a:solidFill>
                  <a:srgbClr val="FF0000"/>
                </a:solidFill>
              </a:rPr>
              <a:t>doesn´t</a:t>
            </a:r>
            <a:r>
              <a:rPr lang="cs-CZ" dirty="0" smtClean="0">
                <a:solidFill>
                  <a:srgbClr val="7030A0"/>
                </a:solidFill>
              </a:rPr>
              <a:t> live in a hot place.- </a:t>
            </a:r>
            <a:r>
              <a:rPr lang="cs-CZ" dirty="0" smtClean="0">
                <a:solidFill>
                  <a:srgbClr val="FF0000"/>
                </a:solidFill>
              </a:rPr>
              <a:t>Ne</a:t>
            </a:r>
            <a:r>
              <a:rPr lang="cs-CZ" dirty="0" smtClean="0">
                <a:solidFill>
                  <a:srgbClr val="7030A0"/>
                </a:solidFill>
              </a:rPr>
              <a:t>žije na </a:t>
            </a:r>
            <a:r>
              <a:rPr lang="cs-CZ" dirty="0" smtClean="0">
                <a:solidFill>
                  <a:schemeClr val="accent4">
                    <a:lumMod val="75000"/>
                  </a:schemeClr>
                </a:solidFill>
              </a:rPr>
              <a:t>…</a:t>
            </a:r>
            <a:endParaRPr lang="cs-CZ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5" name="Násobení 4"/>
          <p:cNvSpPr/>
          <p:nvPr/>
        </p:nvSpPr>
        <p:spPr>
          <a:xfrm>
            <a:off x="2299854" y="4294909"/>
            <a:ext cx="526473" cy="526473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9430" y="1599552"/>
            <a:ext cx="2155479" cy="1435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2954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8455" y="207385"/>
            <a:ext cx="7744690" cy="879476"/>
          </a:xfrm>
        </p:spPr>
        <p:txBody>
          <a:bodyPr>
            <a:normAutofit/>
          </a:bodyPr>
          <a:lstStyle/>
          <a:p>
            <a:r>
              <a:rPr lang="cs-CZ" sz="2400" dirty="0" smtClean="0"/>
              <a:t>Poslech – učebnice str. 49 </a:t>
            </a:r>
            <a:br>
              <a:rPr lang="cs-CZ" sz="2400" dirty="0" smtClean="0"/>
            </a:br>
            <a:r>
              <a:rPr lang="cs-CZ" sz="2400" dirty="0" smtClean="0"/>
              <a:t>- </a:t>
            </a:r>
            <a:r>
              <a:rPr lang="cs-CZ" sz="2400" dirty="0" smtClean="0">
                <a:solidFill>
                  <a:srgbClr val="FF0000"/>
                </a:solidFill>
              </a:rPr>
              <a:t>věty čti shora směrem dolů, najdi zvířata</a:t>
            </a:r>
            <a:endParaRPr lang="cs-CZ" sz="2400" dirty="0">
              <a:solidFill>
                <a:srgbClr val="FF0000"/>
              </a:solidFill>
            </a:endParaRPr>
          </a:p>
        </p:txBody>
      </p:sp>
      <p:pic>
        <p:nvPicPr>
          <p:cNvPr id="5" name="AJ 4. 49">
            <a:hlinkClick r:id="" action="ppaction://media"/>
          </p:cNvPr>
          <p:cNvPicPr>
            <a:picLocks noGrp="1" noChangeAspect="1"/>
          </p:cNvPicPr>
          <p:nvPr>
            <p:ph sz="half"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90387" y="1244601"/>
            <a:ext cx="609600" cy="609600"/>
          </a:xfrm>
        </p:spPr>
      </p:pic>
      <p:sp>
        <p:nvSpPr>
          <p:cNvPr id="7" name="Zástupný symbol pro obsah 6"/>
          <p:cNvSpPr>
            <a:spLocks noGrp="1"/>
          </p:cNvSpPr>
          <p:nvPr>
            <p:ph sz="half" idx="2"/>
          </p:nvPr>
        </p:nvSpPr>
        <p:spPr>
          <a:xfrm>
            <a:off x="8093651" y="207385"/>
            <a:ext cx="3803073" cy="4126490"/>
          </a:xfrm>
        </p:spPr>
        <p:txBody>
          <a:bodyPr/>
          <a:lstStyle/>
          <a:p>
            <a:r>
              <a:rPr lang="cs-CZ" dirty="0" smtClean="0"/>
              <a:t>Vypracuj cvičení 3. a 4. </a:t>
            </a:r>
          </a:p>
          <a:p>
            <a:pPr marL="0" indent="0">
              <a:buNone/>
            </a:pPr>
            <a:r>
              <a:rPr lang="cs-CZ" dirty="0"/>
              <a:t> </a:t>
            </a:r>
            <a:r>
              <a:rPr lang="cs-CZ" dirty="0" smtClean="0"/>
              <a:t> ve WB na str. 49</a:t>
            </a:r>
            <a:endParaRPr lang="cs-CZ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9090" y="976024"/>
            <a:ext cx="7781128" cy="5683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037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5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31223" y="401781"/>
            <a:ext cx="11177154" cy="886691"/>
          </a:xfrm>
        </p:spPr>
        <p:txBody>
          <a:bodyPr>
            <a:normAutofit fontScale="90000"/>
          </a:bodyPr>
          <a:lstStyle/>
          <a:p>
            <a:pPr algn="ctr"/>
            <a:r>
              <a:rPr lang="cs-CZ" sz="3200" b="1" dirty="0" smtClean="0"/>
              <a:t>Pomocné sloveso DO/DOES používáme i v jiných větách:</a:t>
            </a:r>
            <a:br>
              <a:rPr lang="cs-CZ" sz="3200" b="1" dirty="0" smtClean="0"/>
            </a:br>
            <a:r>
              <a:rPr lang="cs-CZ" sz="3200" b="1" dirty="0" smtClean="0"/>
              <a:t>- </a:t>
            </a:r>
            <a:r>
              <a:rPr lang="cs-CZ" sz="3200" b="1" dirty="0" smtClean="0">
                <a:solidFill>
                  <a:srgbClr val="FF0000"/>
                </a:solidFill>
              </a:rPr>
              <a:t>opiš si do sešitu:  </a:t>
            </a:r>
            <a:endParaRPr lang="cs-CZ" sz="3200" b="1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263237" y="1288473"/>
            <a:ext cx="5902036" cy="5347854"/>
          </a:xfrm>
        </p:spPr>
        <p:txBody>
          <a:bodyPr>
            <a:normAutofit fontScale="92500" lnSpcReduction="20000"/>
          </a:bodyPr>
          <a:lstStyle/>
          <a:p>
            <a:r>
              <a:rPr lang="cs-CZ" dirty="0" err="1" smtClean="0">
                <a:solidFill>
                  <a:srgbClr val="FF0000"/>
                </a:solidFill>
              </a:rPr>
              <a:t>Where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cs-CZ" dirty="0" err="1" smtClean="0">
                <a:solidFill>
                  <a:srgbClr val="FF0000"/>
                </a:solidFill>
              </a:rPr>
              <a:t>does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cs-CZ" dirty="0" err="1" smtClean="0">
                <a:solidFill>
                  <a:srgbClr val="FF0000"/>
                </a:solidFill>
              </a:rPr>
              <a:t>it</a:t>
            </a:r>
            <a:r>
              <a:rPr lang="cs-CZ" dirty="0" smtClean="0">
                <a:solidFill>
                  <a:srgbClr val="FF0000"/>
                </a:solidFill>
              </a:rPr>
              <a:t> live ?</a:t>
            </a:r>
          </a:p>
          <a:p>
            <a:r>
              <a:rPr lang="cs-CZ" dirty="0" err="1" smtClean="0">
                <a:solidFill>
                  <a:srgbClr val="FF0000"/>
                </a:solidFill>
              </a:rPr>
              <a:t>What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cs-CZ" dirty="0" err="1" smtClean="0">
                <a:solidFill>
                  <a:srgbClr val="FF0000"/>
                </a:solidFill>
              </a:rPr>
              <a:t>does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cs-CZ" dirty="0" err="1" smtClean="0">
                <a:solidFill>
                  <a:srgbClr val="FF0000"/>
                </a:solidFill>
              </a:rPr>
              <a:t>it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cs-CZ" dirty="0" err="1" smtClean="0">
                <a:solidFill>
                  <a:srgbClr val="FF0000"/>
                </a:solidFill>
              </a:rPr>
              <a:t>eat</a:t>
            </a:r>
            <a:r>
              <a:rPr lang="cs-CZ" dirty="0" smtClean="0">
                <a:solidFill>
                  <a:srgbClr val="FF0000"/>
                </a:solidFill>
              </a:rPr>
              <a:t>?</a:t>
            </a:r>
          </a:p>
          <a:p>
            <a:r>
              <a:rPr lang="cs-CZ" dirty="0" err="1" smtClean="0">
                <a:solidFill>
                  <a:srgbClr val="FF0000"/>
                </a:solidFill>
              </a:rPr>
              <a:t>What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cs-CZ" dirty="0" err="1" smtClean="0">
                <a:solidFill>
                  <a:srgbClr val="FF0000"/>
                </a:solidFill>
              </a:rPr>
              <a:t>does</a:t>
            </a:r>
            <a:r>
              <a:rPr lang="cs-CZ" dirty="0" smtClean="0">
                <a:solidFill>
                  <a:srgbClr val="FF0000"/>
                </a:solidFill>
              </a:rPr>
              <a:t> a </a:t>
            </a:r>
            <a:r>
              <a:rPr lang="cs-CZ" dirty="0" err="1" smtClean="0">
                <a:solidFill>
                  <a:srgbClr val="FF0000"/>
                </a:solidFill>
              </a:rPr>
              <a:t>lion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cs-CZ" dirty="0" err="1" smtClean="0">
                <a:solidFill>
                  <a:srgbClr val="FF0000"/>
                </a:solidFill>
              </a:rPr>
              <a:t>eat</a:t>
            </a:r>
            <a:r>
              <a:rPr lang="cs-CZ" dirty="0" smtClean="0">
                <a:solidFill>
                  <a:srgbClr val="FF0000"/>
                </a:solidFill>
              </a:rPr>
              <a:t>?</a:t>
            </a:r>
          </a:p>
          <a:p>
            <a:pPr marL="0" indent="0">
              <a:buNone/>
            </a:pPr>
            <a:r>
              <a:rPr lang="cs-CZ" dirty="0" smtClean="0">
                <a:solidFill>
                  <a:schemeClr val="accent6">
                    <a:lumMod val="50000"/>
                  </a:schemeClr>
                </a:solidFill>
              </a:rPr>
              <a:t>_____________________________</a:t>
            </a:r>
            <a:endParaRPr lang="cs-CZ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cs-CZ" b="1" u="sng" dirty="0">
                <a:solidFill>
                  <a:srgbClr val="7030A0"/>
                </a:solidFill>
              </a:rPr>
              <a:t>KONTROLA </a:t>
            </a:r>
            <a:r>
              <a:rPr lang="cs-CZ" dirty="0">
                <a:solidFill>
                  <a:srgbClr val="7030A0"/>
                </a:solidFill>
              </a:rPr>
              <a:t> - </a:t>
            </a:r>
            <a:r>
              <a:rPr lang="cs-CZ" b="1" dirty="0">
                <a:solidFill>
                  <a:srgbClr val="7030A0"/>
                </a:solidFill>
              </a:rPr>
              <a:t>učebnice str. 49</a:t>
            </a:r>
          </a:p>
          <a:p>
            <a:pPr marL="0" indent="0">
              <a:buNone/>
            </a:pPr>
            <a:r>
              <a:rPr lang="cs-CZ" dirty="0">
                <a:solidFill>
                  <a:srgbClr val="7030A0"/>
                </a:solidFill>
              </a:rPr>
              <a:t>1.a </a:t>
            </a:r>
            <a:r>
              <a:rPr lang="cs-CZ" dirty="0" err="1">
                <a:solidFill>
                  <a:srgbClr val="7030A0"/>
                </a:solidFill>
              </a:rPr>
              <a:t>fruit</a:t>
            </a:r>
            <a:r>
              <a:rPr lang="cs-CZ" dirty="0">
                <a:solidFill>
                  <a:srgbClr val="7030A0"/>
                </a:solidFill>
              </a:rPr>
              <a:t> </a:t>
            </a:r>
            <a:r>
              <a:rPr lang="cs-CZ" dirty="0" err="1">
                <a:solidFill>
                  <a:srgbClr val="7030A0"/>
                </a:solidFill>
              </a:rPr>
              <a:t>bat</a:t>
            </a:r>
            <a:r>
              <a:rPr lang="cs-CZ" dirty="0">
                <a:solidFill>
                  <a:srgbClr val="7030A0"/>
                </a:solidFill>
              </a:rPr>
              <a:t>, 2. a </a:t>
            </a:r>
            <a:r>
              <a:rPr lang="cs-CZ" dirty="0" err="1">
                <a:solidFill>
                  <a:srgbClr val="7030A0"/>
                </a:solidFill>
              </a:rPr>
              <a:t>crocodile</a:t>
            </a:r>
            <a:r>
              <a:rPr lang="cs-CZ" dirty="0">
                <a:solidFill>
                  <a:srgbClr val="7030A0"/>
                </a:solidFill>
              </a:rPr>
              <a:t>, 3. a </a:t>
            </a:r>
            <a:r>
              <a:rPr lang="cs-CZ" dirty="0" err="1">
                <a:solidFill>
                  <a:srgbClr val="7030A0"/>
                </a:solidFill>
              </a:rPr>
              <a:t>hippo</a:t>
            </a:r>
            <a:r>
              <a:rPr lang="cs-CZ" dirty="0">
                <a:solidFill>
                  <a:srgbClr val="7030A0"/>
                </a:solidFill>
              </a:rPr>
              <a:t>,</a:t>
            </a:r>
          </a:p>
          <a:p>
            <a:pPr marL="0" indent="0">
              <a:buNone/>
            </a:pPr>
            <a:r>
              <a:rPr lang="cs-CZ" dirty="0">
                <a:solidFill>
                  <a:srgbClr val="7030A0"/>
                </a:solidFill>
              </a:rPr>
              <a:t>4. a </a:t>
            </a:r>
            <a:r>
              <a:rPr lang="cs-CZ" dirty="0" err="1">
                <a:solidFill>
                  <a:srgbClr val="7030A0"/>
                </a:solidFill>
              </a:rPr>
              <a:t>snowy</a:t>
            </a:r>
            <a:r>
              <a:rPr lang="cs-CZ" dirty="0">
                <a:solidFill>
                  <a:srgbClr val="7030A0"/>
                </a:solidFill>
              </a:rPr>
              <a:t> </a:t>
            </a:r>
            <a:r>
              <a:rPr lang="cs-CZ" dirty="0" err="1">
                <a:solidFill>
                  <a:srgbClr val="7030A0"/>
                </a:solidFill>
              </a:rPr>
              <a:t>owl</a:t>
            </a:r>
            <a:r>
              <a:rPr lang="cs-CZ" dirty="0">
                <a:solidFill>
                  <a:srgbClr val="7030A0"/>
                </a:solidFill>
              </a:rPr>
              <a:t>, 5. a </a:t>
            </a:r>
            <a:r>
              <a:rPr lang="cs-CZ" dirty="0" err="1">
                <a:solidFill>
                  <a:srgbClr val="7030A0"/>
                </a:solidFill>
              </a:rPr>
              <a:t>lion</a:t>
            </a:r>
            <a:r>
              <a:rPr lang="cs-CZ" dirty="0">
                <a:solidFill>
                  <a:srgbClr val="7030A0"/>
                </a:solidFill>
              </a:rPr>
              <a:t>, 6. </a:t>
            </a:r>
            <a:r>
              <a:rPr lang="cs-CZ" dirty="0" err="1">
                <a:solidFill>
                  <a:srgbClr val="7030A0"/>
                </a:solidFill>
              </a:rPr>
              <a:t>an</a:t>
            </a:r>
            <a:r>
              <a:rPr lang="cs-CZ" dirty="0">
                <a:solidFill>
                  <a:srgbClr val="7030A0"/>
                </a:solidFill>
              </a:rPr>
              <a:t> </a:t>
            </a:r>
            <a:r>
              <a:rPr lang="cs-CZ" dirty="0" err="1">
                <a:solidFill>
                  <a:srgbClr val="7030A0"/>
                </a:solidFill>
              </a:rPr>
              <a:t>elephant</a:t>
            </a:r>
            <a:r>
              <a:rPr lang="cs-CZ" dirty="0">
                <a:solidFill>
                  <a:srgbClr val="7030A0"/>
                </a:solidFill>
              </a:rPr>
              <a:t>,</a:t>
            </a:r>
          </a:p>
          <a:p>
            <a:pPr marL="0" indent="0">
              <a:buNone/>
            </a:pPr>
            <a:r>
              <a:rPr lang="cs-CZ" dirty="0">
                <a:solidFill>
                  <a:srgbClr val="7030A0"/>
                </a:solidFill>
              </a:rPr>
              <a:t>7. a </a:t>
            </a:r>
            <a:r>
              <a:rPr lang="cs-CZ" dirty="0" err="1">
                <a:solidFill>
                  <a:srgbClr val="7030A0"/>
                </a:solidFill>
              </a:rPr>
              <a:t>penguin</a:t>
            </a:r>
            <a:r>
              <a:rPr lang="cs-CZ" dirty="0">
                <a:solidFill>
                  <a:srgbClr val="7030A0"/>
                </a:solidFill>
              </a:rPr>
              <a:t>, 8. a </a:t>
            </a:r>
            <a:r>
              <a:rPr lang="cs-CZ" dirty="0" err="1">
                <a:solidFill>
                  <a:srgbClr val="7030A0"/>
                </a:solidFill>
              </a:rPr>
              <a:t>polar</a:t>
            </a:r>
            <a:r>
              <a:rPr lang="cs-CZ" dirty="0">
                <a:solidFill>
                  <a:srgbClr val="7030A0"/>
                </a:solidFill>
              </a:rPr>
              <a:t> </a:t>
            </a:r>
            <a:r>
              <a:rPr lang="cs-CZ" dirty="0" err="1" smtClean="0">
                <a:solidFill>
                  <a:srgbClr val="7030A0"/>
                </a:solidFill>
              </a:rPr>
              <a:t>bear</a:t>
            </a:r>
            <a:endParaRPr lang="cs-CZ" dirty="0" smtClean="0">
              <a:solidFill>
                <a:srgbClr val="7030A0"/>
              </a:solidFill>
            </a:endParaRPr>
          </a:p>
          <a:p>
            <a:pPr marL="0" indent="0">
              <a:buNone/>
            </a:pPr>
            <a:endParaRPr lang="cs-CZ" u="sng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cs-CZ" u="sng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cs-CZ" sz="2400" b="1" dirty="0" smtClean="0">
                <a:solidFill>
                  <a:schemeClr val="accent2">
                    <a:lumMod val="50000"/>
                  </a:schemeClr>
                </a:solidFill>
              </a:rPr>
              <a:t>WB </a:t>
            </a:r>
            <a:r>
              <a:rPr lang="cs-CZ" sz="2400" b="1" dirty="0">
                <a:solidFill>
                  <a:schemeClr val="accent2">
                    <a:lumMod val="50000"/>
                  </a:schemeClr>
                </a:solidFill>
              </a:rPr>
              <a:t>str. </a:t>
            </a:r>
            <a:r>
              <a:rPr lang="cs-CZ" sz="2400" b="1" dirty="0" smtClean="0">
                <a:solidFill>
                  <a:schemeClr val="accent2">
                    <a:lumMod val="50000"/>
                  </a:schemeClr>
                </a:solidFill>
              </a:rPr>
              <a:t>49/4</a:t>
            </a:r>
          </a:p>
          <a:p>
            <a:pPr marL="457200" indent="-457200">
              <a:buAutoNum type="arabicPeriod"/>
            </a:pPr>
            <a:r>
              <a:rPr lang="cs-CZ" sz="2400" dirty="0" err="1" smtClean="0">
                <a:solidFill>
                  <a:schemeClr val="accent2">
                    <a:lumMod val="50000"/>
                  </a:schemeClr>
                </a:solidFill>
              </a:rPr>
              <a:t>Yes</a:t>
            </a:r>
            <a:r>
              <a:rPr lang="cs-CZ" sz="2400" dirty="0" smtClean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cs-CZ" sz="2400" dirty="0" err="1" smtClean="0">
                <a:solidFill>
                  <a:schemeClr val="accent2">
                    <a:lumMod val="50000"/>
                  </a:schemeClr>
                </a:solidFill>
              </a:rPr>
              <a:t>it</a:t>
            </a:r>
            <a:r>
              <a:rPr lang="cs-CZ" sz="24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cs-CZ" sz="2400" dirty="0" err="1" smtClean="0">
                <a:solidFill>
                  <a:schemeClr val="accent2">
                    <a:lumMod val="50000"/>
                  </a:schemeClr>
                </a:solidFill>
              </a:rPr>
              <a:t>does</a:t>
            </a:r>
            <a:r>
              <a:rPr lang="cs-CZ" sz="2400" dirty="0" smtClean="0">
                <a:solidFill>
                  <a:schemeClr val="accent2">
                    <a:lumMod val="50000"/>
                  </a:schemeClr>
                </a:solidFill>
              </a:rPr>
              <a:t>. 2. No, </a:t>
            </a:r>
            <a:r>
              <a:rPr lang="cs-CZ" sz="2400" dirty="0" err="1" smtClean="0">
                <a:solidFill>
                  <a:schemeClr val="accent2">
                    <a:lumMod val="50000"/>
                  </a:schemeClr>
                </a:solidFill>
              </a:rPr>
              <a:t>it</a:t>
            </a:r>
            <a:r>
              <a:rPr lang="cs-CZ" sz="24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cs-CZ" sz="2400" dirty="0" err="1" smtClean="0">
                <a:solidFill>
                  <a:schemeClr val="accent2">
                    <a:lumMod val="50000"/>
                  </a:schemeClr>
                </a:solidFill>
              </a:rPr>
              <a:t>doesn´t</a:t>
            </a:r>
            <a:r>
              <a:rPr lang="cs-CZ" sz="2400" dirty="0" smtClean="0">
                <a:solidFill>
                  <a:schemeClr val="accent2">
                    <a:lumMod val="50000"/>
                  </a:schemeClr>
                </a:solidFill>
              </a:rPr>
              <a:t>. 3. No…4. No 5.  </a:t>
            </a:r>
            <a:r>
              <a:rPr lang="cs-CZ" sz="2400" dirty="0" err="1" smtClean="0">
                <a:solidFill>
                  <a:schemeClr val="accent2">
                    <a:lumMod val="50000"/>
                  </a:schemeClr>
                </a:solidFill>
              </a:rPr>
              <a:t>Yes</a:t>
            </a:r>
            <a:r>
              <a:rPr lang="cs-CZ" sz="2400" dirty="0" smtClean="0">
                <a:solidFill>
                  <a:schemeClr val="accent2">
                    <a:lumMod val="50000"/>
                  </a:schemeClr>
                </a:solidFill>
              </a:rPr>
              <a:t>…   6. </a:t>
            </a:r>
            <a:r>
              <a:rPr lang="cs-CZ" sz="2400" dirty="0" err="1" smtClean="0">
                <a:solidFill>
                  <a:schemeClr val="accent2">
                    <a:lumMod val="50000"/>
                  </a:schemeClr>
                </a:solidFill>
              </a:rPr>
              <a:t>Yes</a:t>
            </a:r>
            <a:r>
              <a:rPr lang="cs-CZ" sz="2400" dirty="0" smtClean="0">
                <a:solidFill>
                  <a:schemeClr val="accent2">
                    <a:lumMod val="50000"/>
                  </a:schemeClr>
                </a:solidFill>
              </a:rPr>
              <a:t>…     7. </a:t>
            </a:r>
            <a:r>
              <a:rPr lang="cs-CZ" sz="2400" dirty="0" err="1" smtClean="0">
                <a:solidFill>
                  <a:schemeClr val="accent2">
                    <a:lumMod val="50000"/>
                  </a:schemeClr>
                </a:solidFill>
              </a:rPr>
              <a:t>Yes</a:t>
            </a:r>
            <a:r>
              <a:rPr lang="cs-CZ" sz="2400" dirty="0" smtClean="0">
                <a:solidFill>
                  <a:schemeClr val="accent2">
                    <a:lumMod val="50000"/>
                  </a:schemeClr>
                </a:solidFill>
              </a:rPr>
              <a:t>…     8. No… </a:t>
            </a:r>
            <a:endParaRPr lang="cs-CZ" sz="2400" dirty="0">
              <a:solidFill>
                <a:schemeClr val="accent2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cs-CZ" u="sng" dirty="0" smtClean="0">
              <a:solidFill>
                <a:srgbClr val="FF0000"/>
              </a:solidFill>
            </a:endParaRP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359237" y="1288472"/>
            <a:ext cx="5583382" cy="5347855"/>
          </a:xfrm>
        </p:spPr>
        <p:txBody>
          <a:bodyPr>
            <a:normAutofit fontScale="92500" lnSpcReduction="20000"/>
          </a:bodyPr>
          <a:lstStyle/>
          <a:p>
            <a:r>
              <a:rPr lang="cs-CZ" dirty="0" smtClean="0">
                <a:solidFill>
                  <a:srgbClr val="FF0000"/>
                </a:solidFill>
              </a:rPr>
              <a:t>KDE ŽIJE/ BYDLÍ?</a:t>
            </a:r>
          </a:p>
          <a:p>
            <a:r>
              <a:rPr lang="cs-CZ" dirty="0" smtClean="0">
                <a:solidFill>
                  <a:srgbClr val="FF0000"/>
                </a:solidFill>
              </a:rPr>
              <a:t>CO JÍ(ŽERE)?</a:t>
            </a:r>
          </a:p>
          <a:p>
            <a:r>
              <a:rPr lang="cs-CZ" dirty="0" smtClean="0">
                <a:solidFill>
                  <a:srgbClr val="FF0000"/>
                </a:solidFill>
              </a:rPr>
              <a:t>CO JÍ (ČÍM SE ŽIVÍ) LEV?</a:t>
            </a:r>
          </a:p>
          <a:p>
            <a:pPr marL="0" indent="0">
              <a:buNone/>
            </a:pPr>
            <a:r>
              <a:rPr lang="cs-CZ" dirty="0" smtClean="0">
                <a:solidFill>
                  <a:schemeClr val="accent6">
                    <a:lumMod val="50000"/>
                  </a:schemeClr>
                </a:solidFill>
              </a:rPr>
              <a:t>__________________________</a:t>
            </a:r>
          </a:p>
          <a:p>
            <a:pPr marL="0" indent="0">
              <a:buNone/>
            </a:pPr>
            <a:endParaRPr lang="cs-CZ" sz="2400" dirty="0" smtClean="0">
              <a:solidFill>
                <a:srgbClr val="7030A0"/>
              </a:solidFill>
            </a:endParaRPr>
          </a:p>
          <a:p>
            <a:pPr marL="0" indent="0">
              <a:buNone/>
            </a:pPr>
            <a:endParaRPr lang="cs-CZ" sz="2400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cs-CZ" sz="2400" b="1" dirty="0">
              <a:solidFill>
                <a:schemeClr val="accent2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cs-CZ" sz="2400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cs-CZ" sz="2400" b="1" dirty="0">
              <a:solidFill>
                <a:schemeClr val="accent2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cs-CZ" sz="2400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cs-CZ" sz="2400" b="1" dirty="0" smtClean="0">
                <a:solidFill>
                  <a:schemeClr val="accent2">
                    <a:lumMod val="50000"/>
                  </a:schemeClr>
                </a:solidFill>
              </a:rPr>
              <a:t>WB str. 49/3</a:t>
            </a:r>
          </a:p>
          <a:p>
            <a:pPr marL="0" indent="0">
              <a:buNone/>
            </a:pPr>
            <a:r>
              <a:rPr lang="cs-CZ" sz="2400" dirty="0" err="1">
                <a:solidFill>
                  <a:schemeClr val="accent2">
                    <a:lumMod val="50000"/>
                  </a:schemeClr>
                </a:solidFill>
              </a:rPr>
              <a:t>c</a:t>
            </a:r>
            <a:r>
              <a:rPr lang="cs-CZ" sz="2400" dirty="0" err="1" smtClean="0">
                <a:solidFill>
                  <a:schemeClr val="accent2">
                    <a:lumMod val="50000"/>
                  </a:schemeClr>
                </a:solidFill>
              </a:rPr>
              <a:t>rocodile</a:t>
            </a:r>
            <a:r>
              <a:rPr lang="cs-CZ" sz="2400" dirty="0" smtClean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cs-CZ" sz="2400" dirty="0" err="1" smtClean="0">
                <a:solidFill>
                  <a:schemeClr val="accent2">
                    <a:lumMod val="50000"/>
                  </a:schemeClr>
                </a:solidFill>
              </a:rPr>
              <a:t>hippo</a:t>
            </a:r>
            <a:r>
              <a:rPr lang="cs-CZ" sz="2400" dirty="0" smtClean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cs-CZ" sz="2400" dirty="0" err="1" smtClean="0">
                <a:solidFill>
                  <a:schemeClr val="accent2">
                    <a:lumMod val="50000"/>
                  </a:schemeClr>
                </a:solidFill>
              </a:rPr>
              <a:t>snowy</a:t>
            </a:r>
            <a:r>
              <a:rPr lang="cs-CZ" sz="24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cs-CZ" sz="2400" dirty="0" err="1" smtClean="0">
                <a:solidFill>
                  <a:schemeClr val="accent2">
                    <a:lumMod val="50000"/>
                  </a:schemeClr>
                </a:solidFill>
              </a:rPr>
              <a:t>owl</a:t>
            </a:r>
            <a:r>
              <a:rPr lang="cs-CZ" sz="2400" dirty="0" smtClean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cs-CZ" sz="2400" dirty="0" err="1" smtClean="0">
                <a:solidFill>
                  <a:schemeClr val="accent2">
                    <a:lumMod val="50000"/>
                  </a:schemeClr>
                </a:solidFill>
              </a:rPr>
              <a:t>fruit</a:t>
            </a:r>
            <a:r>
              <a:rPr lang="cs-CZ" sz="24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cs-CZ" sz="2400" dirty="0" err="1" smtClean="0">
                <a:solidFill>
                  <a:schemeClr val="accent2">
                    <a:lumMod val="50000"/>
                  </a:schemeClr>
                </a:solidFill>
              </a:rPr>
              <a:t>bat</a:t>
            </a:r>
            <a:r>
              <a:rPr lang="cs-CZ" sz="2400" dirty="0" smtClean="0">
                <a:solidFill>
                  <a:schemeClr val="accent2">
                    <a:lumMod val="50000"/>
                  </a:schemeClr>
                </a:solidFill>
              </a:rPr>
              <a:t>,</a:t>
            </a:r>
          </a:p>
          <a:p>
            <a:pPr marL="0" indent="0">
              <a:buNone/>
            </a:pPr>
            <a:r>
              <a:rPr lang="cs-CZ" sz="2400" dirty="0" err="1">
                <a:solidFill>
                  <a:schemeClr val="accent2">
                    <a:lumMod val="50000"/>
                  </a:schemeClr>
                </a:solidFill>
              </a:rPr>
              <a:t>p</a:t>
            </a:r>
            <a:r>
              <a:rPr lang="cs-CZ" sz="2400" dirty="0" err="1" smtClean="0">
                <a:solidFill>
                  <a:schemeClr val="accent2">
                    <a:lumMod val="50000"/>
                  </a:schemeClr>
                </a:solidFill>
              </a:rPr>
              <a:t>olar</a:t>
            </a:r>
            <a:r>
              <a:rPr lang="cs-CZ" sz="24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cs-CZ" sz="2400" dirty="0" err="1" smtClean="0">
                <a:solidFill>
                  <a:schemeClr val="accent2">
                    <a:lumMod val="50000"/>
                  </a:schemeClr>
                </a:solidFill>
              </a:rPr>
              <a:t>bear</a:t>
            </a:r>
            <a:r>
              <a:rPr lang="cs-CZ" sz="2400" dirty="0" smtClean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cs-CZ" sz="2400" dirty="0" err="1" smtClean="0">
                <a:solidFill>
                  <a:schemeClr val="accent2">
                    <a:lumMod val="50000"/>
                  </a:schemeClr>
                </a:solidFill>
              </a:rPr>
              <a:t>penguin</a:t>
            </a:r>
            <a:r>
              <a:rPr lang="cs-CZ" sz="2400" dirty="0" smtClean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cs-CZ" sz="2400" dirty="0" err="1" smtClean="0">
                <a:solidFill>
                  <a:schemeClr val="accent2">
                    <a:lumMod val="50000"/>
                  </a:schemeClr>
                </a:solidFill>
              </a:rPr>
              <a:t>lion</a:t>
            </a:r>
            <a:r>
              <a:rPr lang="cs-CZ" sz="2400" dirty="0" smtClean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cs-CZ" sz="2400" dirty="0" err="1" smtClean="0">
                <a:solidFill>
                  <a:schemeClr val="accent2">
                    <a:lumMod val="50000"/>
                  </a:schemeClr>
                </a:solidFill>
              </a:rPr>
              <a:t>elephant</a:t>
            </a:r>
            <a:endParaRPr lang="cs-CZ" sz="2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cs-CZ" sz="24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0085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ZDROJE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Učebnice, pracovní sešit CHIT CHAT 2 Paul </a:t>
            </a:r>
            <a:r>
              <a:rPr lang="cs-CZ" dirty="0" err="1" smtClean="0"/>
              <a:t>Shipton</a:t>
            </a:r>
            <a:endParaRPr lang="cs-CZ" dirty="0" smtClean="0"/>
          </a:p>
          <a:p>
            <a:r>
              <a:rPr lang="cs-CZ" dirty="0" smtClean="0"/>
              <a:t>OBRÁZKY:</a:t>
            </a:r>
          </a:p>
          <a:p>
            <a:r>
              <a:rPr lang="cs-CZ" sz="1200" dirty="0">
                <a:hlinkClick r:id="rId2"/>
              </a:rPr>
              <a:t>https://</a:t>
            </a:r>
            <a:r>
              <a:rPr lang="cs-CZ" sz="1200" dirty="0" smtClean="0">
                <a:hlinkClick r:id="rId2"/>
              </a:rPr>
              <a:t>www.google.cz/url?sa=i&amp;url=https%3A%2F%2Fgrammartop.com%2Fpresent-simple-tense-negative-sentences%2F&amp;psig=AOvVaw06uZXmbG9F7Yoqs18ZlcxP&amp;ust=1591200844033000&amp;source=images&amp;cd=vfe&amp;ved=0CAIQjRxqFwoTCJD5uajD4-kCFQAAAAAdAAAAABAr</a:t>
            </a:r>
            <a:endParaRPr lang="cs-CZ" sz="1200" dirty="0" smtClean="0"/>
          </a:p>
          <a:p>
            <a:r>
              <a:rPr lang="cs-CZ" sz="1200" dirty="0">
                <a:hlinkClick r:id="rId3"/>
              </a:rPr>
              <a:t>https://</a:t>
            </a:r>
            <a:r>
              <a:rPr lang="cs-CZ" sz="1200" dirty="0" smtClean="0">
                <a:hlinkClick r:id="rId3"/>
              </a:rPr>
              <a:t>www.google.cz/url?sa=i&amp;url=https%3A%2F%2Ftheconversation.com%2Fcan-we-really-know-what-animals-are-thinking-122678&amp;psig=AOvVaw2J9y8nDgTlCFxf4UYDGwg1&amp;ust=1591209202665000&amp;source=images&amp;cd=vfe&amp;ved=0CAIQjRxqFwoTCMDUqNDi4-kCFQAAAAAdAAAAABAD</a:t>
            </a:r>
            <a:endParaRPr lang="cs-CZ" sz="1200" dirty="0" smtClean="0"/>
          </a:p>
          <a:p>
            <a:r>
              <a:rPr lang="cs-CZ" sz="1200" dirty="0">
                <a:hlinkClick r:id="rId4"/>
              </a:rPr>
              <a:t>https://</a:t>
            </a:r>
            <a:r>
              <a:rPr lang="cs-CZ" sz="1200" dirty="0" smtClean="0">
                <a:hlinkClick r:id="rId4"/>
              </a:rPr>
              <a:t>www.google.cz/url?sa=i&amp;url=https%3A%2F%2Fwww.biolib.cz%2Fcz%2Fimage%2Fid65866%2F&amp;psig=AOvVaw3Zm2yXvzZkVkGyy6xVbQS4&amp;ust=1591209544569000&amp;source=images&amp;cd=vfe&amp;ved=0CAIQjRxqFwoTCPiIsdXj4-kCFQAAAAAdAAAAABAD</a:t>
            </a:r>
            <a:endParaRPr lang="cs-CZ" sz="1200" dirty="0" smtClean="0"/>
          </a:p>
          <a:p>
            <a:r>
              <a:rPr lang="cs-CZ" sz="1200" dirty="0"/>
              <a:t>https://www.google.cz/url?sa=i&amp;url=https%3A%2F%2Fwww.stoplusjednicka.cz%2Fletajici-lisky-stareho-sveta-kaloni-exoticti-bratranci-netopyru&amp;psig=AOvVaw3Zm2yXvzZkVkGyy6xVbQS4&amp;ust=1591209544569000&amp;source=images&amp;cd=vfe&amp;ved=0CAIQjRxqFwoTCPiIsdXj4-kCFQAAAAAdAAAAABAJ</a:t>
            </a:r>
            <a:endParaRPr lang="cs-CZ" sz="1200" dirty="0" smtClean="0"/>
          </a:p>
          <a:p>
            <a:endParaRPr lang="cs-CZ" sz="1200" dirty="0" smtClean="0"/>
          </a:p>
          <a:p>
            <a:endParaRPr lang="cs-CZ" sz="1200" dirty="0"/>
          </a:p>
        </p:txBody>
      </p:sp>
    </p:spTree>
    <p:extLst>
      <p:ext uri="{BB962C8B-B14F-4D97-AF65-F5344CB8AC3E}">
        <p14:creationId xmlns:p14="http://schemas.microsoft.com/office/powerpoint/2010/main" val="973803946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483</TotalTime>
  <Words>450</Words>
  <Application>Microsoft Office PowerPoint</Application>
  <PresentationFormat>Širokoúhlá obrazovka</PresentationFormat>
  <Paragraphs>100</Paragraphs>
  <Slides>8</Slides>
  <Notes>0</Notes>
  <HiddenSlides>0</HiddenSlides>
  <MMClips>1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8</vt:i4>
      </vt:variant>
    </vt:vector>
  </HeadingPairs>
  <TitlesOfParts>
    <vt:vector size="13" baseType="lpstr">
      <vt:lpstr>Algerian</vt:lpstr>
      <vt:lpstr>Arial</vt:lpstr>
      <vt:lpstr>Calibri</vt:lpstr>
      <vt:lpstr>Calibri Light</vt:lpstr>
      <vt:lpstr>Motiv Office</vt:lpstr>
      <vt:lpstr>Unit 10/2        AMAZING ANIMALS                                 úžasná zvířata                   </vt:lpstr>
      <vt:lpstr>Slovní zásoba lekce 10: - doplňte chybějící písmena (samohlásky)  UMÍTE ODPOVĚDĚT: What animal is it?           What is it?          What´s this?</vt:lpstr>
      <vt:lpstr>KONTROLA:                       Zopakujte si slovíčka ze 3. třídy:</vt:lpstr>
      <vt:lpstr>GRAMATIKA TÉTO LEKCE:</vt:lpstr>
      <vt:lpstr>Stejně tvoříme i otázky s  jinými slovesy:</vt:lpstr>
      <vt:lpstr>Poslech – učebnice str. 49  - věty čti shora směrem dolů, najdi zvířata</vt:lpstr>
      <vt:lpstr>Pomocné sloveso DO/DOES používáme i v jiných větách: - opiš si do sešitu:  </vt:lpstr>
      <vt:lpstr>ZDROJE</vt:lpstr>
    </vt:vector>
  </TitlesOfParts>
  <Company>Zakladni skola Dobra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jkavkova1</dc:creator>
  <cp:lastModifiedBy>jkavkova1</cp:lastModifiedBy>
  <cp:revision>34</cp:revision>
  <dcterms:created xsi:type="dcterms:W3CDTF">2020-05-26T06:19:17Z</dcterms:created>
  <dcterms:modified xsi:type="dcterms:W3CDTF">2020-06-02T18:43:57Z</dcterms:modified>
</cp:coreProperties>
</file>