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67" r:id="rId4"/>
    <p:sldId id="268" r:id="rId5"/>
    <p:sldId id="269" r:id="rId6"/>
    <p:sldId id="263" r:id="rId7"/>
    <p:sldId id="270" r:id="rId8"/>
    <p:sldId id="271" r:id="rId9"/>
    <p:sldId id="264" r:id="rId10"/>
    <p:sldId id="260" r:id="rId11"/>
    <p:sldId id="261" r:id="rId12"/>
    <p:sldId id="272" r:id="rId13"/>
    <p:sldId id="273" r:id="rId14"/>
    <p:sldId id="274" r:id="rId15"/>
    <p:sldId id="262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92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29.5.2020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7172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29.5.2020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434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29.5.2020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141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29.5.2020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0217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29.5.2020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2125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29.5.2020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8031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29.5.2020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0191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29.5.2020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950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29.5.2020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096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29.5.2020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6109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29.5.2020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603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D4E19-E147-4BEC-92B4-E588F6B283D4}" type="datetimeFigureOut">
              <a:rPr lang="cs-CZ" smtClean="0"/>
              <a:t>29.5.2020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7561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 </a:t>
            </a:r>
            <a:r>
              <a:rPr lang="cs-CZ" dirty="0" smtClean="0">
                <a:latin typeface="Algerian" panose="04020705040A02060702" pitchFamily="82" charset="0"/>
              </a:rPr>
              <a:t>Unit 10         </a:t>
            </a:r>
            <a:r>
              <a:rPr lang="cs-CZ" sz="4800" b="1" dirty="0" smtClean="0">
                <a:solidFill>
                  <a:srgbClr val="7030A0"/>
                </a:solidFill>
              </a:rPr>
              <a:t>AMAZING ANIMALS</a:t>
            </a:r>
            <a:br>
              <a:rPr lang="cs-CZ" sz="4800" b="1" dirty="0" smtClean="0">
                <a:solidFill>
                  <a:srgbClr val="7030A0"/>
                </a:solidFill>
              </a:rPr>
            </a:br>
            <a:r>
              <a:rPr lang="cs-CZ" sz="4800" b="1" dirty="0">
                <a:solidFill>
                  <a:srgbClr val="7030A0"/>
                </a:solidFill>
              </a:rPr>
              <a:t> </a:t>
            </a:r>
            <a:r>
              <a:rPr lang="cs-CZ" sz="4800" b="1" dirty="0" smtClean="0">
                <a:solidFill>
                  <a:srgbClr val="7030A0"/>
                </a:solidFill>
              </a:rPr>
              <a:t>                            úžasná zvířata</a:t>
            </a:r>
            <a:endParaRPr lang="cs-CZ" sz="4800" b="1" dirty="0">
              <a:solidFill>
                <a:srgbClr val="7030A0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623" y="1690688"/>
            <a:ext cx="7336754" cy="51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60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818" y="119391"/>
            <a:ext cx="8483097" cy="6489227"/>
          </a:xfrm>
          <a:prstGeom prst="rect">
            <a:avLst/>
          </a:prstGeom>
        </p:spPr>
      </p:pic>
      <p:pic>
        <p:nvPicPr>
          <p:cNvPr id="3" name="Amazing animals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9149" y="1196896"/>
            <a:ext cx="609600" cy="609600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48473" y="297180"/>
            <a:ext cx="12043527" cy="1214535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Poslechy:                                                              </a:t>
            </a:r>
            <a:r>
              <a:rPr lang="cs-CZ" sz="4000" b="1" dirty="0" smtClean="0"/>
              <a:t>učebnice str. 48 </a:t>
            </a:r>
            <a:br>
              <a:rPr lang="cs-CZ" sz="4000" b="1" dirty="0" smtClean="0"/>
            </a:b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122703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063875" y="119390"/>
            <a:ext cx="8483097" cy="6489227"/>
          </a:xfrm>
          <a:prstGeom prst="rect">
            <a:avLst/>
          </a:prstGeom>
        </p:spPr>
      </p:pic>
      <p:pic>
        <p:nvPicPr>
          <p:cNvPr id="4" name="Amazing animal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1493" y="2754404"/>
            <a:ext cx="609600" cy="609600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79111" y="491888"/>
            <a:ext cx="2784764" cy="739198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Řešení: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871855" y="1939636"/>
            <a:ext cx="33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3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6871854" y="2268357"/>
            <a:ext cx="33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5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6871854" y="2569738"/>
            <a:ext cx="33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6871854" y="2939070"/>
            <a:ext cx="33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4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13264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5780" y="365125"/>
            <a:ext cx="10828020" cy="549275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Teď zvládnete dopsat cvičení ve </a:t>
            </a:r>
            <a:r>
              <a:rPr lang="cs-CZ" b="1" dirty="0" smtClean="0">
                <a:solidFill>
                  <a:srgbClr val="FF0000"/>
                </a:solidFill>
              </a:rPr>
              <a:t>WB – str.48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42" y="914400"/>
            <a:ext cx="10870858" cy="544768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0465761" y="1783715"/>
            <a:ext cx="1433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/>
              <a:t>crocodile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4004152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2781"/>
          </a:xfrm>
        </p:spPr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FF0000"/>
                </a:solidFill>
              </a:rPr>
              <a:t>WB str. 48- </a:t>
            </a:r>
            <a:r>
              <a:rPr lang="cs-CZ" sz="3200" dirty="0" err="1" smtClean="0">
                <a:solidFill>
                  <a:srgbClr val="FF0000"/>
                </a:solidFill>
              </a:rPr>
              <a:t>cv</a:t>
            </a:r>
            <a:r>
              <a:rPr lang="cs-CZ" sz="3200" dirty="0" smtClean="0">
                <a:solidFill>
                  <a:srgbClr val="FF0000"/>
                </a:solidFill>
              </a:rPr>
              <a:t>. 2</a:t>
            </a:r>
            <a:endParaRPr lang="cs-CZ" sz="3200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41" y="1027906"/>
            <a:ext cx="11689118" cy="54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29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2781"/>
          </a:xfrm>
          <a:ln>
            <a:solidFill>
              <a:schemeClr val="tx1"/>
            </a:solidFill>
            <a:prstDash val="solid"/>
          </a:ln>
        </p:spPr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FF0000"/>
                </a:solidFill>
              </a:rPr>
              <a:t>WB str. 48- </a:t>
            </a:r>
            <a:r>
              <a:rPr lang="cs-CZ" sz="3200" dirty="0" err="1" smtClean="0">
                <a:solidFill>
                  <a:srgbClr val="FF0000"/>
                </a:solidFill>
              </a:rPr>
              <a:t>cv</a:t>
            </a:r>
            <a:r>
              <a:rPr lang="cs-CZ" sz="3200" dirty="0" smtClean="0">
                <a:solidFill>
                  <a:srgbClr val="FF0000"/>
                </a:solidFill>
              </a:rPr>
              <a:t>. 2 - ŘEŠENÍ</a:t>
            </a:r>
            <a:endParaRPr lang="cs-CZ" sz="3200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41" y="1027906"/>
            <a:ext cx="11689118" cy="5463540"/>
          </a:xfrm>
          <a:prstGeom prst="rect">
            <a:avLst/>
          </a:prstGeom>
        </p:spPr>
      </p:pic>
      <p:cxnSp>
        <p:nvCxnSpPr>
          <p:cNvPr id="9" name="Přímá spojnice se šipkou 8"/>
          <p:cNvCxnSpPr/>
          <p:nvPr/>
        </p:nvCxnSpPr>
        <p:spPr>
          <a:xfrm>
            <a:off x="3497580" y="3543300"/>
            <a:ext cx="3291840" cy="64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3497580" y="2857500"/>
            <a:ext cx="329184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3657600" y="4183380"/>
            <a:ext cx="3131820" cy="617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 flipV="1">
            <a:off x="4251960" y="2205990"/>
            <a:ext cx="2537460" cy="2663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151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Tvořte otázky a odpovědi: (učebnice str.48)</a:t>
            </a:r>
            <a:br>
              <a:rPr lang="cs-CZ" b="1" dirty="0" smtClean="0">
                <a:solidFill>
                  <a:srgbClr val="FF0000"/>
                </a:solidFill>
              </a:rPr>
            </a:br>
            <a:r>
              <a:rPr lang="cs-CZ" b="1" dirty="0" smtClean="0">
                <a:solidFill>
                  <a:srgbClr val="0070C0"/>
                </a:solidFill>
              </a:rPr>
              <a:t>HRA PRO DVOJICE: jeden si vybere zvíře, druhý se ptá, aby zjistil o jaké zvíře se jedná.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26" y="2216728"/>
            <a:ext cx="11793147" cy="388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95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258793" cy="1325563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latin typeface="Baskerville Old Face" panose="02020602080505020303" pitchFamily="18" charset="0"/>
                <a:cs typeface="Aharoni" panose="02010803020104030203" pitchFamily="2" charset="-79"/>
              </a:rPr>
              <a:t>Domácí mazlíčky už znáte:</a:t>
            </a:r>
            <a:endParaRPr lang="cs-CZ" dirty="0">
              <a:solidFill>
                <a:srgbClr val="FF0000"/>
              </a:solidFill>
              <a:latin typeface="Baskerville Old Face" panose="02020602080505020303" pitchFamily="18" charset="0"/>
              <a:cs typeface="Aharoni" panose="02010803020104030203" pitchFamily="2" charset="-79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431" y="1439228"/>
            <a:ext cx="6916582" cy="488113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993" y="662941"/>
            <a:ext cx="4646295" cy="619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81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8565" y="327662"/>
            <a:ext cx="11352415" cy="854075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Zopakujte si i některá domácí (hospodářská) zvířátka</a:t>
            </a:r>
            <a:endParaRPr lang="cs-CZ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2925" y="1181737"/>
            <a:ext cx="6000622" cy="567626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004" y="1069861"/>
            <a:ext cx="4068976" cy="590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80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5820" y="365126"/>
            <a:ext cx="10507980" cy="672902"/>
          </a:xfrm>
        </p:spPr>
        <p:txBody>
          <a:bodyPr>
            <a:normAutofit fontScale="90000"/>
          </a:bodyPr>
          <a:lstStyle/>
          <a:p>
            <a:r>
              <a:rPr lang="cs-CZ" b="1" dirty="0" err="1" smtClean="0">
                <a:solidFill>
                  <a:srgbClr val="FF0000"/>
                </a:solidFill>
              </a:rPr>
              <a:t>Minitestík</a:t>
            </a:r>
            <a:r>
              <a:rPr lang="cs-CZ" b="1" dirty="0" smtClean="0">
                <a:solidFill>
                  <a:srgbClr val="FF0000"/>
                </a:solidFill>
              </a:rPr>
              <a:t> – spojte správně slova s obrázky: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5820" y="1038028"/>
            <a:ext cx="4640580" cy="601397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423660" y="2307074"/>
            <a:ext cx="495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https://skolakov.eu/anglicky-jazyk-4-trida/animals</a:t>
            </a:r>
          </a:p>
        </p:txBody>
      </p:sp>
      <p:sp>
        <p:nvSpPr>
          <p:cNvPr id="5" name="Obdélník 4"/>
          <p:cNvSpPr/>
          <p:nvPr/>
        </p:nvSpPr>
        <p:spPr>
          <a:xfrm>
            <a:off x="5852160" y="3342744"/>
            <a:ext cx="5881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https://www.anglomaniacy.pl/domesticAnimalsWordlist.htm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635862" y="1704366"/>
            <a:ext cx="509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B050"/>
                </a:solidFill>
              </a:rPr>
              <a:t>ODKAZY K PROCVIČENÍ DOMÁCÍCH ZVÍŘAT:</a:t>
            </a:r>
            <a:endParaRPr lang="cs-CZ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803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20540" y="365125"/>
            <a:ext cx="2171700" cy="3041015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latin typeface="Book Antiqua" panose="02040602050305030304" pitchFamily="18" charset="0"/>
              </a:rPr>
              <a:t>                        </a:t>
            </a:r>
            <a:r>
              <a:rPr lang="cs-CZ" b="1" dirty="0">
                <a:solidFill>
                  <a:srgbClr val="FF0000"/>
                </a:solidFill>
                <a:latin typeface="Book Antiqua" panose="02040602050305030304" pitchFamily="18" charset="0"/>
              </a:rPr>
              <a:t>Č</a:t>
            </a:r>
            <a:r>
              <a:rPr lang="cs-CZ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ekají nás </a:t>
            </a:r>
            <a:br>
              <a:rPr lang="cs-CZ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cs-CZ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další druhy </a:t>
            </a:r>
            <a:br>
              <a:rPr lang="cs-CZ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cs-CZ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zvířat</a:t>
            </a:r>
            <a:endParaRPr lang="cs-CZ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2240" y="495587"/>
            <a:ext cx="4716087" cy="63805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17" y="248953"/>
            <a:ext cx="3576143" cy="651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28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4236" y="281998"/>
            <a:ext cx="10515600" cy="1325563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Nová slovní zásoba lekce 10: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01782" y="1825625"/>
            <a:ext cx="2382982" cy="4351338"/>
          </a:xfrm>
        </p:spPr>
        <p:txBody>
          <a:bodyPr/>
          <a:lstStyle/>
          <a:p>
            <a:r>
              <a:rPr lang="cs-CZ" dirty="0"/>
              <a:t>WHALE</a:t>
            </a:r>
          </a:p>
          <a:p>
            <a:r>
              <a:rPr lang="cs-CZ" dirty="0" smtClean="0"/>
              <a:t>GORILLA</a:t>
            </a:r>
            <a:endParaRPr lang="cs-CZ" dirty="0"/>
          </a:p>
          <a:p>
            <a:r>
              <a:rPr lang="cs-CZ" dirty="0"/>
              <a:t>INSECTS</a:t>
            </a:r>
          </a:p>
          <a:p>
            <a:r>
              <a:rPr lang="cs-CZ" dirty="0" smtClean="0"/>
              <a:t>FROG</a:t>
            </a:r>
            <a:endParaRPr lang="cs-CZ" dirty="0"/>
          </a:p>
          <a:p>
            <a:r>
              <a:rPr lang="cs-CZ" dirty="0"/>
              <a:t>SNOWY OWL</a:t>
            </a:r>
          </a:p>
          <a:p>
            <a:r>
              <a:rPr lang="cs-CZ" dirty="0"/>
              <a:t>POLAR BEAR</a:t>
            </a:r>
          </a:p>
          <a:p>
            <a:r>
              <a:rPr lang="cs-CZ" b="1" dirty="0" smtClean="0"/>
              <a:t>FRUIT </a:t>
            </a:r>
            <a:r>
              <a:rPr lang="cs-CZ" b="1" dirty="0"/>
              <a:t>BAT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034146" y="1825625"/>
            <a:ext cx="2424546" cy="4351338"/>
          </a:xfrm>
        </p:spPr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velryba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>
                <a:solidFill>
                  <a:srgbClr val="002060"/>
                </a:solidFill>
              </a:rPr>
              <a:t>gorila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hmyz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žába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>
                <a:solidFill>
                  <a:srgbClr val="002060"/>
                </a:solidFill>
              </a:rPr>
              <a:t>s</a:t>
            </a:r>
            <a:r>
              <a:rPr lang="cs-CZ" dirty="0" smtClean="0">
                <a:solidFill>
                  <a:srgbClr val="002060"/>
                </a:solidFill>
              </a:rPr>
              <a:t>něžná sova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lední medvěd</a:t>
            </a:r>
          </a:p>
          <a:p>
            <a:r>
              <a:rPr lang="cs-CZ" b="1" dirty="0" smtClean="0">
                <a:solidFill>
                  <a:srgbClr val="002060"/>
                </a:solidFill>
              </a:rPr>
              <a:t>kaloň</a:t>
            </a:r>
            <a:endParaRPr lang="cs-CZ" b="1" dirty="0">
              <a:solidFill>
                <a:srgbClr val="00206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692" y="1825625"/>
            <a:ext cx="656597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93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4648" y="365124"/>
            <a:ext cx="2356831" cy="370395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34000" cy="1325563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Víte něco o kaloních </a:t>
            </a:r>
            <a:r>
              <a:rPr lang="cs-CZ" dirty="0" smtClean="0"/>
              <a:t>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Kaloni jsou jeden ze dvou podřádů letounů, což je skupina savců, kam dále patří netopýři. Zařazuje se k nim jediná čeleď, </a:t>
            </a:r>
            <a:r>
              <a:rPr lang="cs-CZ" dirty="0" err="1"/>
              <a:t>kaloňovití</a:t>
            </a:r>
            <a:r>
              <a:rPr lang="cs-CZ" dirty="0"/>
              <a:t>. Přes své velké rozměry jsou kaloni velmi lehcí a i ti největší kaloni dosahují hmotnosti jen pod dva kilogramy</a:t>
            </a:r>
            <a:r>
              <a:rPr lang="cs-CZ" dirty="0" smtClean="0"/>
              <a:t>.</a:t>
            </a:r>
          </a:p>
          <a:p>
            <a:r>
              <a:rPr lang="cs-CZ" dirty="0"/>
              <a:t>Kaloně, tedy největší zástupce letounů s hlavou </a:t>
            </a:r>
            <a:r>
              <a:rPr lang="cs-CZ" b="1" dirty="0"/>
              <a:t>připomínající spíše lišku, nazývá angličtina též „ovocnými netopýry“ či „létajícími liškami“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09410" y="254000"/>
            <a:ext cx="2091690" cy="31432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988" y="3680459"/>
            <a:ext cx="4292312" cy="286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07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Můžete si přečíst, </a:t>
            </a:r>
            <a:r>
              <a:rPr lang="cs-CZ" b="1" dirty="0" smtClean="0">
                <a:solidFill>
                  <a:srgbClr val="FF0000"/>
                </a:solidFill>
              </a:rPr>
              <a:t>jaký je rozdíl mezi kaloněm a netopýrem.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417320"/>
            <a:ext cx="5181600" cy="4759643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Kaloni mají veliké oči</a:t>
            </a:r>
            <a:r>
              <a:rPr lang="cs-CZ" dirty="0"/>
              <a:t>, neboť je používají při orientaci ve tmě. Netopýři oproti tomu oči téměř nepotřebují – k letu jim slouží primárně echolokace, navigace pomocí zvuků.</a:t>
            </a:r>
          </a:p>
          <a:p>
            <a:r>
              <a:rPr lang="cs-CZ" b="1" dirty="0" smtClean="0"/>
              <a:t>Kaloni </a:t>
            </a:r>
            <a:r>
              <a:rPr lang="cs-CZ" b="1" dirty="0"/>
              <a:t>skvěle čichají</a:t>
            </a:r>
            <a:r>
              <a:rPr lang="cs-CZ" dirty="0"/>
              <a:t>, neboť hledají ovoce či květy. Netopýří čich je zakrnělý</a:t>
            </a:r>
            <a:r>
              <a:rPr lang="cs-CZ" dirty="0" smtClean="0"/>
              <a:t>.</a:t>
            </a:r>
          </a:p>
          <a:p>
            <a:r>
              <a:rPr lang="cs-CZ" b="1" dirty="0"/>
              <a:t>Kaloni (až na výjimky) postrádají schopnost echolokace</a:t>
            </a:r>
            <a:r>
              <a:rPr lang="cs-CZ" dirty="0"/>
              <a:t>, zatímco pro netopýry je nezbytná k životu</a:t>
            </a:r>
            <a:r>
              <a:rPr lang="cs-CZ" dirty="0" smtClean="0"/>
              <a:t>.</a:t>
            </a:r>
          </a:p>
          <a:p>
            <a:r>
              <a:rPr lang="cs-CZ" dirty="0" smtClean="0"/>
              <a:t> </a:t>
            </a:r>
            <a:r>
              <a:rPr lang="cs-CZ" b="1" dirty="0"/>
              <a:t>Kaloni žerou ovoce. Případně nektar.</a:t>
            </a:r>
            <a:r>
              <a:rPr lang="cs-CZ" dirty="0"/>
              <a:t> Netopýři se živí především hmyzem.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19800" y="960120"/>
            <a:ext cx="5334000" cy="5216843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 smtClean="0"/>
              <a:t>Kaloni </a:t>
            </a:r>
            <a:r>
              <a:rPr lang="cs-CZ" b="1" dirty="0"/>
              <a:t>bývají </a:t>
            </a:r>
            <a:r>
              <a:rPr lang="cs-CZ" b="1" dirty="0" smtClean="0"/>
              <a:t>zatraceně velcí</a:t>
            </a:r>
            <a:r>
              <a:rPr lang="cs-CZ" dirty="0" smtClean="0"/>
              <a:t>. </a:t>
            </a:r>
            <a:r>
              <a:rPr lang="cs-CZ" b="1" dirty="0"/>
              <a:t>Rozpětí křídel </a:t>
            </a:r>
            <a:r>
              <a:rPr lang="cs-CZ" dirty="0"/>
              <a:t>kaloně malajského dosahuje </a:t>
            </a:r>
            <a:r>
              <a:rPr lang="cs-CZ" b="1" dirty="0"/>
              <a:t>až 1,7 m</a:t>
            </a:r>
            <a:r>
              <a:rPr lang="cs-CZ" dirty="0"/>
              <a:t>. Rozpětí i poměrně malých </a:t>
            </a:r>
            <a:r>
              <a:rPr lang="cs-CZ" dirty="0" err="1"/>
              <a:t>kalonů</a:t>
            </a:r>
            <a:r>
              <a:rPr lang="cs-CZ" dirty="0"/>
              <a:t> mívá aspoň 20 cm. Netopýři bývají znatelně menší, nejmenší z nich, netopýrek thajský, disponuje rozpětím křídel 13 cm a délkou těla pouhopouhé 3 centimetry</a:t>
            </a:r>
            <a:r>
              <a:rPr lang="cs-CZ" dirty="0" smtClean="0"/>
              <a:t>.</a:t>
            </a:r>
          </a:p>
          <a:p>
            <a:r>
              <a:rPr lang="cs-CZ" b="1" dirty="0"/>
              <a:t>Kaloni potřebují teplo</a:t>
            </a:r>
            <a:r>
              <a:rPr lang="cs-CZ" dirty="0"/>
              <a:t>. S ohledem na svou potravu se vyskytují především v tropech.</a:t>
            </a:r>
          </a:p>
          <a:p>
            <a:r>
              <a:rPr lang="cs-CZ" dirty="0"/>
              <a:t>Kaloně na rozdíl od netopýrů nenajdeme v Americe</a:t>
            </a:r>
            <a:r>
              <a:rPr lang="cs-CZ" b="1" dirty="0"/>
              <a:t>. Vyskytují se pouze v Evropě, Africe, Asii a </a:t>
            </a:r>
            <a:r>
              <a:rPr lang="cs-CZ" b="1" dirty="0" smtClean="0"/>
              <a:t>Austrálii.</a:t>
            </a:r>
            <a:endParaRPr lang="cs-CZ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6880" y="5542877"/>
            <a:ext cx="2623184" cy="126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10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Další slovní zásoba</a:t>
            </a:r>
            <a:r>
              <a:rPr lang="cs-CZ" dirty="0" smtClean="0"/>
              <a:t>: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291840" y="1440180"/>
            <a:ext cx="2061693" cy="4736783"/>
          </a:xfrm>
        </p:spPr>
        <p:txBody>
          <a:bodyPr/>
          <a:lstStyle/>
          <a:p>
            <a:r>
              <a:rPr lang="cs-CZ" dirty="0" err="1" smtClean="0"/>
              <a:t>Eats</a:t>
            </a:r>
            <a:endParaRPr lang="cs-CZ" dirty="0" smtClean="0"/>
          </a:p>
          <a:p>
            <a:r>
              <a:rPr lang="cs-CZ" dirty="0" err="1" smtClean="0"/>
              <a:t>Lives</a:t>
            </a:r>
            <a:endParaRPr lang="cs-CZ" dirty="0" smtClean="0"/>
          </a:p>
          <a:p>
            <a:r>
              <a:rPr lang="cs-CZ" dirty="0" err="1" smtClean="0"/>
              <a:t>Flies</a:t>
            </a:r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Meat</a:t>
            </a:r>
            <a:endParaRPr lang="cs-CZ" dirty="0" smtClean="0"/>
          </a:p>
          <a:p>
            <a:r>
              <a:rPr lang="cs-CZ" dirty="0" smtClean="0"/>
              <a:t>Place</a:t>
            </a:r>
          </a:p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617220" y="1440180"/>
            <a:ext cx="2674620" cy="4736783"/>
          </a:xfrm>
        </p:spPr>
        <p:txBody>
          <a:bodyPr/>
          <a:lstStyle/>
          <a:p>
            <a:r>
              <a:rPr lang="cs-CZ" b="1" dirty="0" smtClean="0"/>
              <a:t>Jí, žere</a:t>
            </a:r>
          </a:p>
          <a:p>
            <a:r>
              <a:rPr lang="cs-CZ" b="1" dirty="0" smtClean="0"/>
              <a:t>Žije</a:t>
            </a:r>
          </a:p>
          <a:p>
            <a:r>
              <a:rPr lang="cs-CZ" b="1" dirty="0" smtClean="0"/>
              <a:t>Létá</a:t>
            </a:r>
          </a:p>
          <a:p>
            <a:endParaRPr lang="cs-CZ" b="1" dirty="0"/>
          </a:p>
          <a:p>
            <a:r>
              <a:rPr lang="cs-CZ" b="1" dirty="0" smtClean="0"/>
              <a:t>Maso</a:t>
            </a:r>
          </a:p>
          <a:p>
            <a:r>
              <a:rPr lang="cs-CZ" b="1" dirty="0" smtClean="0"/>
              <a:t>Místo</a:t>
            </a:r>
          </a:p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046" y="365125"/>
            <a:ext cx="3953813" cy="26317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040" y="3089116"/>
            <a:ext cx="4655819" cy="29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0323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380</Words>
  <Application>Microsoft Office PowerPoint</Application>
  <PresentationFormat>Širokoúhlá obrazovka</PresentationFormat>
  <Paragraphs>58</Paragraphs>
  <Slides>15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3" baseType="lpstr">
      <vt:lpstr>Aharoni</vt:lpstr>
      <vt:lpstr>Algerian</vt:lpstr>
      <vt:lpstr>Arial</vt:lpstr>
      <vt:lpstr>Baskerville Old Face</vt:lpstr>
      <vt:lpstr>Book Antiqua</vt:lpstr>
      <vt:lpstr>Calibri</vt:lpstr>
      <vt:lpstr>Calibri Light</vt:lpstr>
      <vt:lpstr>Motiv Office</vt:lpstr>
      <vt:lpstr> Unit 10         AMAZING ANIMALS                              úžasná zvířata</vt:lpstr>
      <vt:lpstr>Domácí mazlíčky už znáte:</vt:lpstr>
      <vt:lpstr>Zopakujte si i některá domácí (hospodářská) zvířátka</vt:lpstr>
      <vt:lpstr>Minitestík – spojte správně slova s obrázky:</vt:lpstr>
      <vt:lpstr>                        Čekají nás  další druhy  zvířat</vt:lpstr>
      <vt:lpstr>Nová slovní zásoba lekce 10:</vt:lpstr>
      <vt:lpstr>Víte něco o kaloních ?</vt:lpstr>
      <vt:lpstr>Můžete si přečíst, jaký je rozdíl mezi kaloněm a netopýrem.</vt:lpstr>
      <vt:lpstr>Další slovní zásoba:</vt:lpstr>
      <vt:lpstr>Poslechy:                                                              učebnice str. 48  </vt:lpstr>
      <vt:lpstr>Řešení: </vt:lpstr>
      <vt:lpstr>Teď zvládnete dopsat cvičení ve WB – str.48</vt:lpstr>
      <vt:lpstr>WB str. 48- cv. 2</vt:lpstr>
      <vt:lpstr>WB str. 48- cv. 2 - ŘEŠENÍ</vt:lpstr>
      <vt:lpstr>Tvořte otázky a odpovědi: (učebnice str.48) HRA PRO DVOJICE: jeden si vybere zvíře, druhý se ptá, aby zjistil o jaké zvíře se jedná.</vt:lpstr>
    </vt:vector>
  </TitlesOfParts>
  <Company>Zakladni skola Dobra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jkavkova1</dc:creator>
  <cp:lastModifiedBy>jkavkova1</cp:lastModifiedBy>
  <cp:revision>20</cp:revision>
  <dcterms:created xsi:type="dcterms:W3CDTF">2020-05-26T06:19:17Z</dcterms:created>
  <dcterms:modified xsi:type="dcterms:W3CDTF">2020-05-29T18:16:35Z</dcterms:modified>
</cp:coreProperties>
</file>