
<file path=[Content_Types].xml><?xml version="1.0" encoding="utf-8"?>
<Types xmlns="http://schemas.openxmlformats.org/package/2006/content-types">
  <Default Extension="png" ContentType="image/png"/>
  <Default Extension="m4a" ContentType="audio/mp4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68" r:id="rId2"/>
    <p:sldId id="269" r:id="rId3"/>
    <p:sldId id="270" r:id="rId4"/>
    <p:sldId id="271" r:id="rId5"/>
    <p:sldId id="274" r:id="rId6"/>
    <p:sldId id="272" r:id="rId7"/>
    <p:sldId id="275" r:id="rId8"/>
    <p:sldId id="273" r:id="rId9"/>
    <p:sldId id="276" r:id="rId10"/>
    <p:sldId id="277" r:id="rId11"/>
    <p:sldId id="278" r:id="rId12"/>
    <p:sldId id="279" r:id="rId13"/>
    <p:sldId id="280" r:id="rId14"/>
    <p:sldId id="281" r:id="rId15"/>
    <p:sldId id="282" r:id="rId16"/>
    <p:sldId id="283" r:id="rId17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70E80-5584-4D0B-9032-013412E4FD88}" type="datetimeFigureOut">
              <a:rPr lang="cs-CZ" smtClean="0"/>
              <a:t>25.5.2020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E94E1-0007-491D-85D3-59A85191C1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967327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70E80-5584-4D0B-9032-013412E4FD88}" type="datetimeFigureOut">
              <a:rPr lang="cs-CZ" smtClean="0"/>
              <a:t>25.5.2020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E94E1-0007-491D-85D3-59A85191C1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820353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70E80-5584-4D0B-9032-013412E4FD88}" type="datetimeFigureOut">
              <a:rPr lang="cs-CZ" smtClean="0"/>
              <a:t>25.5.2020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E94E1-0007-491D-85D3-59A85191C1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124431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70E80-5584-4D0B-9032-013412E4FD88}" type="datetimeFigureOut">
              <a:rPr lang="cs-CZ" smtClean="0"/>
              <a:t>25.5.2020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E94E1-0007-491D-85D3-59A85191C1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191223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70E80-5584-4D0B-9032-013412E4FD88}" type="datetimeFigureOut">
              <a:rPr lang="cs-CZ" smtClean="0"/>
              <a:t>25.5.2020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E94E1-0007-491D-85D3-59A85191C1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009229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70E80-5584-4D0B-9032-013412E4FD88}" type="datetimeFigureOut">
              <a:rPr lang="cs-CZ" smtClean="0"/>
              <a:t>25.5.2020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E94E1-0007-491D-85D3-59A85191C1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304042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70E80-5584-4D0B-9032-013412E4FD88}" type="datetimeFigureOut">
              <a:rPr lang="cs-CZ" smtClean="0"/>
              <a:t>25.5.2020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E94E1-0007-491D-85D3-59A85191C1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608789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70E80-5584-4D0B-9032-013412E4FD88}" type="datetimeFigureOut">
              <a:rPr lang="cs-CZ" smtClean="0"/>
              <a:t>25.5.2020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E94E1-0007-491D-85D3-59A85191C1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056703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70E80-5584-4D0B-9032-013412E4FD88}" type="datetimeFigureOut">
              <a:rPr lang="cs-CZ" smtClean="0"/>
              <a:t>25.5.2020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E94E1-0007-491D-85D3-59A85191C1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084639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70E80-5584-4D0B-9032-013412E4FD88}" type="datetimeFigureOut">
              <a:rPr lang="cs-CZ" smtClean="0"/>
              <a:t>25.5.2020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E94E1-0007-491D-85D3-59A85191C1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076632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70E80-5584-4D0B-9032-013412E4FD88}" type="datetimeFigureOut">
              <a:rPr lang="cs-CZ" smtClean="0"/>
              <a:t>25.5.2020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E94E1-0007-491D-85D3-59A85191C1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415687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270E80-5584-4D0B-9032-013412E4FD88}" type="datetimeFigureOut">
              <a:rPr lang="cs-CZ" smtClean="0"/>
              <a:t>25.5.2020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AE94E1-0007-491D-85D3-59A85191C1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84249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46220" y="286603"/>
            <a:ext cx="10009460" cy="808101"/>
          </a:xfrm>
        </p:spPr>
        <p:txBody>
          <a:bodyPr>
            <a:normAutofit fontScale="90000"/>
          </a:bodyPr>
          <a:lstStyle/>
          <a:p>
            <a:r>
              <a:rPr lang="cs-CZ" sz="2800" dirty="0" smtClean="0"/>
              <a:t>REVIEW C   - učebnice str. 46 – </a:t>
            </a:r>
            <a:r>
              <a:rPr lang="cs-CZ" sz="2800" b="1" dirty="0" smtClean="0">
                <a:solidFill>
                  <a:srgbClr val="FF0000"/>
                </a:solidFill>
              </a:rPr>
              <a:t>poslouchej a doplň čísla do rámečků</a:t>
            </a:r>
            <a:r>
              <a:rPr lang="cs-CZ" sz="2800" dirty="0" smtClean="0"/>
              <a:t>:</a:t>
            </a:r>
            <a:br>
              <a:rPr lang="cs-CZ" sz="2800" dirty="0" smtClean="0"/>
            </a:br>
            <a:endParaRPr lang="cs-CZ" sz="2800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397" y="1549757"/>
            <a:ext cx="10666283" cy="4455115"/>
          </a:xfrm>
          <a:prstGeom prst="rect">
            <a:avLst/>
          </a:prstGeom>
        </p:spPr>
      </p:pic>
      <p:pic>
        <p:nvPicPr>
          <p:cNvPr id="4" name="REVIEW C AJ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16676" y="6133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319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0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24861" y="365126"/>
            <a:ext cx="10828939" cy="510638"/>
          </a:xfrm>
        </p:spPr>
        <p:txBody>
          <a:bodyPr>
            <a:normAutofit fontScale="90000"/>
          </a:bodyPr>
          <a:lstStyle/>
          <a:p>
            <a:r>
              <a:rPr lang="cs-CZ" dirty="0" smtClean="0">
                <a:solidFill>
                  <a:srgbClr val="C00000"/>
                </a:solidFill>
              </a:rPr>
              <a:t>WB str. 47 </a:t>
            </a:r>
            <a:r>
              <a:rPr lang="cs-CZ" dirty="0" err="1" smtClean="0">
                <a:solidFill>
                  <a:srgbClr val="C00000"/>
                </a:solidFill>
              </a:rPr>
              <a:t>Quiz</a:t>
            </a:r>
            <a:r>
              <a:rPr lang="cs-CZ" dirty="0" smtClean="0">
                <a:solidFill>
                  <a:srgbClr val="C00000"/>
                </a:solidFill>
              </a:rPr>
              <a:t> </a:t>
            </a:r>
            <a:r>
              <a:rPr lang="cs-CZ" dirty="0" err="1" smtClean="0">
                <a:solidFill>
                  <a:srgbClr val="C00000"/>
                </a:solidFill>
              </a:rPr>
              <a:t>time</a:t>
            </a:r>
            <a:endParaRPr lang="cs-CZ" dirty="0">
              <a:solidFill>
                <a:srgbClr val="C00000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861" y="751491"/>
            <a:ext cx="11374098" cy="5761411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3039414" y="2034862"/>
            <a:ext cx="25113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 err="1" smtClean="0"/>
              <a:t>salad</a:t>
            </a:r>
            <a:endParaRPr lang="cs-CZ" sz="36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3090930" y="4378817"/>
            <a:ext cx="19447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dirty="0" smtClean="0"/>
              <a:t>leg</a:t>
            </a:r>
            <a:endParaRPr lang="cs-CZ" sz="40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8487177" y="1690688"/>
            <a:ext cx="24985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dirty="0" err="1" smtClean="0"/>
              <a:t>shoes</a:t>
            </a:r>
            <a:endParaRPr lang="cs-CZ" sz="4000" dirty="0"/>
          </a:p>
        </p:txBody>
      </p:sp>
      <p:sp>
        <p:nvSpPr>
          <p:cNvPr id="8" name="TextovéPole 7"/>
          <p:cNvSpPr txBox="1"/>
          <p:nvPr/>
        </p:nvSpPr>
        <p:spPr>
          <a:xfrm>
            <a:off x="8667482" y="4146997"/>
            <a:ext cx="26863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 err="1"/>
              <a:t>i</a:t>
            </a:r>
            <a:r>
              <a:rPr lang="cs-CZ" sz="3600" dirty="0" err="1" smtClean="0"/>
              <a:t>ce</a:t>
            </a:r>
            <a:r>
              <a:rPr lang="cs-CZ" sz="3600" dirty="0" smtClean="0"/>
              <a:t> </a:t>
            </a:r>
            <a:r>
              <a:rPr lang="cs-CZ" sz="3600" dirty="0" err="1" smtClean="0"/>
              <a:t>cream</a:t>
            </a:r>
            <a:endParaRPr lang="cs-CZ" sz="3600" dirty="0"/>
          </a:p>
        </p:txBody>
      </p:sp>
    </p:spTree>
    <p:extLst>
      <p:ext uri="{BB962C8B-B14F-4D97-AF65-F5344CB8AC3E}">
        <p14:creationId xmlns:p14="http://schemas.microsoft.com/office/powerpoint/2010/main" val="2050996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852" y="365125"/>
            <a:ext cx="11246295" cy="6155473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3116687" y="566670"/>
            <a:ext cx="27947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err="1" smtClean="0"/>
              <a:t>skirt</a:t>
            </a:r>
            <a:endParaRPr lang="cs-CZ" sz="3200" dirty="0"/>
          </a:p>
        </p:txBody>
      </p:sp>
      <p:sp>
        <p:nvSpPr>
          <p:cNvPr id="5" name="TextovéPole 4"/>
          <p:cNvSpPr txBox="1"/>
          <p:nvPr/>
        </p:nvSpPr>
        <p:spPr>
          <a:xfrm>
            <a:off x="3116687" y="2768958"/>
            <a:ext cx="27947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 err="1" smtClean="0"/>
              <a:t>chocolate</a:t>
            </a:r>
            <a:endParaRPr lang="cs-CZ" sz="36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3245476" y="5215944"/>
            <a:ext cx="2665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 err="1" smtClean="0"/>
              <a:t>jacket</a:t>
            </a:r>
            <a:endParaRPr lang="cs-CZ" sz="36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8667482" y="566670"/>
            <a:ext cx="25757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 err="1" smtClean="0"/>
              <a:t>head</a:t>
            </a:r>
            <a:endParaRPr lang="cs-CZ" sz="3600" dirty="0"/>
          </a:p>
        </p:txBody>
      </p:sp>
      <p:sp>
        <p:nvSpPr>
          <p:cNvPr id="8" name="TextovéPole 7"/>
          <p:cNvSpPr txBox="1"/>
          <p:nvPr/>
        </p:nvSpPr>
        <p:spPr>
          <a:xfrm>
            <a:off x="8667482" y="2472744"/>
            <a:ext cx="25757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 err="1" smtClean="0"/>
              <a:t>cereal</a:t>
            </a:r>
            <a:endParaRPr lang="cs-CZ" sz="3600" dirty="0"/>
          </a:p>
        </p:txBody>
      </p:sp>
      <p:sp>
        <p:nvSpPr>
          <p:cNvPr id="9" name="TextovéPole 8"/>
          <p:cNvSpPr txBox="1"/>
          <p:nvPr/>
        </p:nvSpPr>
        <p:spPr>
          <a:xfrm>
            <a:off x="9002332" y="4932608"/>
            <a:ext cx="21507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dirty="0" err="1" smtClean="0"/>
              <a:t>arm</a:t>
            </a:r>
            <a:endParaRPr lang="cs-CZ" sz="4000" dirty="0"/>
          </a:p>
        </p:txBody>
      </p:sp>
    </p:spTree>
    <p:extLst>
      <p:ext uri="{BB962C8B-B14F-4D97-AF65-F5344CB8AC3E}">
        <p14:creationId xmlns:p14="http://schemas.microsoft.com/office/powerpoint/2010/main" val="3739510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369" y="961548"/>
            <a:ext cx="11076019" cy="2379993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37882" y="365126"/>
            <a:ext cx="10917506" cy="678064"/>
          </a:xfrm>
        </p:spPr>
        <p:txBody>
          <a:bodyPr>
            <a:normAutofit/>
          </a:bodyPr>
          <a:lstStyle/>
          <a:p>
            <a:r>
              <a:rPr lang="cs-CZ" sz="3600" dirty="0" err="1" smtClean="0"/>
              <a:t>HRA:učebnice</a:t>
            </a:r>
            <a:r>
              <a:rPr lang="cs-CZ" sz="3600" dirty="0" smtClean="0"/>
              <a:t> str.47</a:t>
            </a:r>
            <a:endParaRPr lang="cs-CZ" sz="360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idx="1"/>
          </p:nvPr>
        </p:nvSpPr>
        <p:spPr>
          <a:xfrm>
            <a:off x="839788" y="3397049"/>
            <a:ext cx="5157787" cy="476520"/>
          </a:xfrm>
        </p:spPr>
        <p:txBody>
          <a:bodyPr/>
          <a:lstStyle/>
          <a:p>
            <a:r>
              <a:rPr lang="cs-CZ" dirty="0" smtClean="0">
                <a:solidFill>
                  <a:srgbClr val="C00000"/>
                </a:solidFill>
              </a:rPr>
              <a:t>Přeložte věty:</a:t>
            </a:r>
            <a:endParaRPr lang="cs-CZ" dirty="0">
              <a:solidFill>
                <a:srgbClr val="C00000"/>
              </a:solidFill>
            </a:endParaRPr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>
          <a:xfrm>
            <a:off x="839788" y="3812145"/>
            <a:ext cx="5157787" cy="2820475"/>
          </a:xfrm>
        </p:spPr>
        <p:txBody>
          <a:bodyPr/>
          <a:lstStyle/>
          <a:p>
            <a:r>
              <a:rPr lang="cs-CZ" dirty="0" err="1" smtClean="0"/>
              <a:t>Say</a:t>
            </a:r>
            <a:r>
              <a:rPr lang="cs-CZ" dirty="0" smtClean="0"/>
              <a:t> and do.</a:t>
            </a:r>
          </a:p>
          <a:p>
            <a:r>
              <a:rPr lang="cs-CZ" dirty="0" err="1" smtClean="0"/>
              <a:t>Whose</a:t>
            </a:r>
            <a:r>
              <a:rPr lang="cs-CZ" dirty="0" smtClean="0"/>
              <a:t> ______ </a:t>
            </a:r>
            <a:r>
              <a:rPr lang="cs-CZ" dirty="0" err="1" smtClean="0"/>
              <a:t>is</a:t>
            </a:r>
            <a:r>
              <a:rPr lang="cs-CZ" dirty="0" smtClean="0"/>
              <a:t> </a:t>
            </a:r>
            <a:r>
              <a:rPr lang="cs-CZ" dirty="0" err="1" smtClean="0"/>
              <a:t>this</a:t>
            </a:r>
            <a:r>
              <a:rPr lang="cs-CZ" dirty="0" smtClean="0"/>
              <a:t>?</a:t>
            </a:r>
          </a:p>
          <a:p>
            <a:r>
              <a:rPr lang="cs-CZ" dirty="0" err="1" smtClean="0"/>
              <a:t>Have</a:t>
            </a:r>
            <a:r>
              <a:rPr lang="cs-CZ" dirty="0" smtClean="0"/>
              <a:t> </a:t>
            </a:r>
            <a:r>
              <a:rPr lang="cs-CZ" dirty="0" err="1" smtClean="0"/>
              <a:t>you</a:t>
            </a:r>
            <a:r>
              <a:rPr lang="cs-CZ" dirty="0" smtClean="0"/>
              <a:t> </a:t>
            </a:r>
            <a:r>
              <a:rPr lang="cs-CZ" dirty="0" err="1" smtClean="0"/>
              <a:t>got</a:t>
            </a:r>
            <a:r>
              <a:rPr lang="cs-CZ" dirty="0" smtClean="0"/>
              <a:t> _____  ?</a:t>
            </a:r>
          </a:p>
          <a:p>
            <a:r>
              <a:rPr lang="cs-CZ" dirty="0" err="1" smtClean="0"/>
              <a:t>What´s</a:t>
            </a:r>
            <a:r>
              <a:rPr lang="cs-CZ" dirty="0" smtClean="0"/>
              <a:t> </a:t>
            </a:r>
            <a:r>
              <a:rPr lang="cs-CZ" dirty="0" err="1" smtClean="0"/>
              <a:t>this</a:t>
            </a:r>
            <a:r>
              <a:rPr lang="cs-CZ" dirty="0" smtClean="0"/>
              <a:t> ?</a:t>
            </a:r>
          </a:p>
          <a:p>
            <a:r>
              <a:rPr lang="cs-CZ" dirty="0" smtClean="0"/>
              <a:t>Do </a:t>
            </a:r>
            <a:r>
              <a:rPr lang="cs-CZ" dirty="0" err="1" smtClean="0"/>
              <a:t>you</a:t>
            </a:r>
            <a:r>
              <a:rPr lang="cs-CZ" dirty="0" smtClean="0"/>
              <a:t> </a:t>
            </a:r>
            <a:r>
              <a:rPr lang="cs-CZ" dirty="0" err="1" smtClean="0"/>
              <a:t>like</a:t>
            </a:r>
            <a:r>
              <a:rPr lang="cs-CZ" dirty="0" smtClean="0"/>
              <a:t> _____ ?</a:t>
            </a:r>
            <a:endParaRPr lang="cs-CZ" dirty="0"/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3"/>
          </p:nvPr>
        </p:nvSpPr>
        <p:spPr>
          <a:xfrm>
            <a:off x="6172200" y="3332656"/>
            <a:ext cx="5183188" cy="605307"/>
          </a:xfrm>
        </p:spPr>
        <p:txBody>
          <a:bodyPr/>
          <a:lstStyle/>
          <a:p>
            <a:r>
              <a:rPr lang="cs-CZ" dirty="0" smtClean="0">
                <a:solidFill>
                  <a:srgbClr val="C00000"/>
                </a:solidFill>
              </a:rPr>
              <a:t>Přiřaď – spoj správně:</a:t>
            </a:r>
            <a:endParaRPr lang="cs-CZ" dirty="0">
              <a:solidFill>
                <a:srgbClr val="C00000"/>
              </a:solidFill>
            </a:endParaRPr>
          </a:p>
        </p:txBody>
      </p:sp>
      <p:sp>
        <p:nvSpPr>
          <p:cNvPr id="7" name="Zástupný symbol pro obsah 6"/>
          <p:cNvSpPr>
            <a:spLocks noGrp="1"/>
          </p:cNvSpPr>
          <p:nvPr>
            <p:ph sz="quarter" idx="4"/>
          </p:nvPr>
        </p:nvSpPr>
        <p:spPr>
          <a:xfrm>
            <a:off x="6172200" y="3937963"/>
            <a:ext cx="5183188" cy="2694657"/>
          </a:xfrm>
        </p:spPr>
        <p:txBody>
          <a:bodyPr/>
          <a:lstStyle/>
          <a:p>
            <a:r>
              <a:rPr lang="cs-CZ" dirty="0" smtClean="0">
                <a:solidFill>
                  <a:srgbClr val="C00000"/>
                </a:solidFill>
              </a:rPr>
              <a:t>Co je to?</a:t>
            </a:r>
          </a:p>
          <a:p>
            <a:r>
              <a:rPr lang="cs-CZ" dirty="0" smtClean="0">
                <a:solidFill>
                  <a:srgbClr val="C00000"/>
                </a:solidFill>
              </a:rPr>
              <a:t>Máš _____ ?</a:t>
            </a:r>
          </a:p>
          <a:p>
            <a:r>
              <a:rPr lang="cs-CZ" dirty="0" smtClean="0">
                <a:solidFill>
                  <a:srgbClr val="C00000"/>
                </a:solidFill>
              </a:rPr>
              <a:t>Líbí se ti/ máš rád-a _______ ?</a:t>
            </a:r>
          </a:p>
          <a:p>
            <a:r>
              <a:rPr lang="cs-CZ" dirty="0" smtClean="0">
                <a:solidFill>
                  <a:srgbClr val="C00000"/>
                </a:solidFill>
              </a:rPr>
              <a:t>Čí je (ten, ta, to)________ ?</a:t>
            </a:r>
          </a:p>
          <a:p>
            <a:r>
              <a:rPr lang="cs-CZ" dirty="0" smtClean="0">
                <a:solidFill>
                  <a:srgbClr val="C00000"/>
                </a:solidFill>
              </a:rPr>
              <a:t>Řekni a udělej.</a:t>
            </a:r>
            <a:endParaRPr lang="cs-CZ" dirty="0">
              <a:solidFill>
                <a:srgbClr val="C00000"/>
              </a:solidFill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5418026" y="4082603"/>
            <a:ext cx="579549" cy="5409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vál 8"/>
          <p:cNvSpPr/>
          <p:nvPr/>
        </p:nvSpPr>
        <p:spPr>
          <a:xfrm>
            <a:off x="4881093" y="5447762"/>
            <a:ext cx="714778" cy="7469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Rovnoramenný trojúhelník 9"/>
          <p:cNvSpPr/>
          <p:nvPr/>
        </p:nvSpPr>
        <p:spPr>
          <a:xfrm>
            <a:off x="10444766" y="3756637"/>
            <a:ext cx="618186" cy="596422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Sedmicípá hvězda 10"/>
          <p:cNvSpPr/>
          <p:nvPr/>
        </p:nvSpPr>
        <p:spPr>
          <a:xfrm>
            <a:off x="3361386" y="3397049"/>
            <a:ext cx="682580" cy="685554"/>
          </a:xfrm>
          <a:prstGeom prst="star7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5092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ANKETA:</a:t>
            </a:r>
            <a:br>
              <a:rPr lang="cs-CZ" dirty="0" smtClean="0"/>
            </a:br>
            <a:endParaRPr lang="cs-CZ" dirty="0"/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C00000"/>
                </a:solidFill>
              </a:rPr>
              <a:t>Všimli jste si geometrických tvarů na předcházející stránce?</a:t>
            </a:r>
          </a:p>
          <a:p>
            <a:r>
              <a:rPr lang="cs-CZ" dirty="0" smtClean="0">
                <a:solidFill>
                  <a:srgbClr val="C00000"/>
                </a:solidFill>
              </a:rPr>
              <a:t>Který (modrý) geometrický tvar chyběl?</a:t>
            </a:r>
          </a:p>
          <a:p>
            <a:r>
              <a:rPr lang="cs-CZ" dirty="0" smtClean="0"/>
              <a:t>A) obdélník</a:t>
            </a:r>
          </a:p>
          <a:p>
            <a:r>
              <a:rPr lang="cs-CZ" dirty="0" smtClean="0"/>
              <a:t>B) šestiúhelník</a:t>
            </a:r>
          </a:p>
          <a:p>
            <a:r>
              <a:rPr lang="cs-CZ" dirty="0" smtClean="0"/>
              <a:t>C) čtverec</a:t>
            </a:r>
          </a:p>
          <a:p>
            <a:r>
              <a:rPr lang="cs-CZ" dirty="0" smtClean="0"/>
              <a:t>D) obdélník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8284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>
                <a:solidFill>
                  <a:srgbClr val="C00000"/>
                </a:solidFill>
              </a:rPr>
              <a:t>Dokážete přeložit věty a </a:t>
            </a:r>
            <a:r>
              <a:rPr lang="cs-CZ" b="1" dirty="0" smtClean="0">
                <a:solidFill>
                  <a:srgbClr val="C00000"/>
                </a:solidFill>
              </a:rPr>
              <a:t>odpovědět na ně</a:t>
            </a:r>
            <a:r>
              <a:rPr lang="cs-CZ" dirty="0" smtClean="0">
                <a:solidFill>
                  <a:srgbClr val="C00000"/>
                </a:solidFill>
              </a:rPr>
              <a:t>?</a:t>
            </a:r>
            <a:endParaRPr lang="cs-CZ" dirty="0">
              <a:solidFill>
                <a:srgbClr val="C00000"/>
              </a:solidFill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80816" y="1239927"/>
            <a:ext cx="4116942" cy="5523418"/>
          </a:xfrm>
          <a:prstGeom prst="rect">
            <a:avLst/>
          </a:prstGeom>
        </p:spPr>
      </p:pic>
      <p:sp>
        <p:nvSpPr>
          <p:cNvPr id="6" name="Zástupný symbol pro obsah 5"/>
          <p:cNvSpPr>
            <a:spLocks noGrp="1"/>
          </p:cNvSpPr>
          <p:nvPr>
            <p:ph sz="half" idx="2"/>
          </p:nvPr>
        </p:nvSpPr>
        <p:spPr>
          <a:xfrm>
            <a:off x="5048519" y="1690688"/>
            <a:ext cx="6305282" cy="4710112"/>
          </a:xfrm>
        </p:spPr>
        <p:txBody>
          <a:bodyPr>
            <a:normAutofit lnSpcReduction="10000"/>
          </a:bodyPr>
          <a:lstStyle/>
          <a:p>
            <a:r>
              <a:rPr lang="cs-CZ" sz="4000" dirty="0" err="1" smtClean="0"/>
              <a:t>It´s</a:t>
            </a:r>
            <a:r>
              <a:rPr lang="cs-CZ" sz="4000" dirty="0" smtClean="0"/>
              <a:t> </a:t>
            </a:r>
            <a:r>
              <a:rPr lang="cs-CZ" sz="4000" dirty="0" err="1" smtClean="0"/>
              <a:t>Kat´s</a:t>
            </a:r>
            <a:r>
              <a:rPr lang="cs-CZ" sz="4000" dirty="0" smtClean="0"/>
              <a:t> T- </a:t>
            </a:r>
            <a:r>
              <a:rPr lang="cs-CZ" sz="4000" dirty="0" err="1" smtClean="0"/>
              <a:t>shirt</a:t>
            </a:r>
            <a:r>
              <a:rPr lang="cs-CZ" sz="4000" dirty="0" smtClean="0"/>
              <a:t>.</a:t>
            </a:r>
          </a:p>
          <a:p>
            <a:pPr>
              <a:lnSpc>
                <a:spcPct val="150000"/>
              </a:lnSpc>
            </a:pPr>
            <a:r>
              <a:rPr lang="cs-CZ" sz="4000" dirty="0" err="1" smtClean="0"/>
              <a:t>Yes</a:t>
            </a:r>
            <a:r>
              <a:rPr lang="cs-CZ" sz="4000" dirty="0" smtClean="0"/>
              <a:t>, I do  X No, I </a:t>
            </a:r>
            <a:r>
              <a:rPr lang="cs-CZ" sz="4000" dirty="0" err="1" smtClean="0"/>
              <a:t>don´t</a:t>
            </a:r>
            <a:r>
              <a:rPr lang="cs-CZ" sz="4000" dirty="0" smtClean="0"/>
              <a:t>.</a:t>
            </a:r>
          </a:p>
          <a:p>
            <a:pPr>
              <a:lnSpc>
                <a:spcPct val="150000"/>
              </a:lnSpc>
            </a:pPr>
            <a:r>
              <a:rPr lang="cs-CZ" sz="4000" dirty="0" err="1" smtClean="0"/>
              <a:t>Yes</a:t>
            </a:r>
            <a:r>
              <a:rPr lang="cs-CZ" sz="4000" dirty="0" smtClean="0"/>
              <a:t>, I </a:t>
            </a:r>
            <a:r>
              <a:rPr lang="cs-CZ" sz="4000" dirty="0" err="1" smtClean="0"/>
              <a:t>have</a:t>
            </a:r>
            <a:r>
              <a:rPr lang="cs-CZ" sz="4000" dirty="0" smtClean="0"/>
              <a:t>. X No, I </a:t>
            </a:r>
            <a:r>
              <a:rPr lang="cs-CZ" sz="4000" dirty="0" err="1" smtClean="0"/>
              <a:t>haven´t</a:t>
            </a:r>
            <a:r>
              <a:rPr lang="cs-CZ" sz="4000" dirty="0" smtClean="0"/>
              <a:t>.</a:t>
            </a:r>
          </a:p>
          <a:p>
            <a:pPr>
              <a:lnSpc>
                <a:spcPct val="150000"/>
              </a:lnSpc>
            </a:pPr>
            <a:r>
              <a:rPr lang="cs-CZ" sz="4000" dirty="0" err="1" smtClean="0"/>
              <a:t>Yes</a:t>
            </a:r>
            <a:r>
              <a:rPr lang="cs-CZ" sz="4000" dirty="0" smtClean="0"/>
              <a:t>, I do. X No, I </a:t>
            </a:r>
            <a:r>
              <a:rPr lang="cs-CZ" sz="4000" dirty="0" err="1" smtClean="0"/>
              <a:t>don´t</a:t>
            </a:r>
            <a:r>
              <a:rPr lang="cs-CZ" sz="4000" dirty="0" smtClean="0"/>
              <a:t>.</a:t>
            </a:r>
          </a:p>
          <a:p>
            <a:pPr>
              <a:lnSpc>
                <a:spcPct val="150000"/>
              </a:lnSpc>
            </a:pPr>
            <a:r>
              <a:rPr lang="cs-CZ" sz="4000" dirty="0" smtClean="0"/>
              <a:t>No, </a:t>
            </a:r>
            <a:r>
              <a:rPr lang="cs-CZ" sz="4000" dirty="0" err="1" smtClean="0"/>
              <a:t>it</a:t>
            </a:r>
            <a:r>
              <a:rPr lang="cs-CZ" sz="4000" dirty="0" smtClean="0"/>
              <a:t> </a:t>
            </a:r>
            <a:r>
              <a:rPr lang="cs-CZ" sz="4000" dirty="0" err="1" smtClean="0"/>
              <a:t>hasn´t</a:t>
            </a:r>
            <a:r>
              <a:rPr lang="cs-CZ" sz="4000" dirty="0" smtClean="0"/>
              <a:t>.</a:t>
            </a:r>
          </a:p>
          <a:p>
            <a:pPr marL="0" indent="0">
              <a:lnSpc>
                <a:spcPct val="150000"/>
              </a:lnSpc>
              <a:buNone/>
            </a:pPr>
            <a:endParaRPr lang="cs-CZ" sz="4000" dirty="0"/>
          </a:p>
        </p:txBody>
      </p:sp>
    </p:spTree>
    <p:extLst>
      <p:ext uri="{BB962C8B-B14F-4D97-AF65-F5344CB8AC3E}">
        <p14:creationId xmlns:p14="http://schemas.microsoft.com/office/powerpoint/2010/main" val="63933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>
                <a:solidFill>
                  <a:srgbClr val="C00000"/>
                </a:solidFill>
              </a:rPr>
              <a:t>Správné řešení:</a:t>
            </a:r>
            <a:endParaRPr lang="cs-CZ" dirty="0">
              <a:solidFill>
                <a:srgbClr val="C00000"/>
              </a:solidFill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80816" y="1239927"/>
            <a:ext cx="4116942" cy="5523418"/>
          </a:xfrm>
          <a:prstGeom prst="rect">
            <a:avLst/>
          </a:prstGeom>
        </p:spPr>
      </p:pic>
      <p:sp>
        <p:nvSpPr>
          <p:cNvPr id="6" name="Zástupný symbol pro obsah 5"/>
          <p:cNvSpPr>
            <a:spLocks noGrp="1"/>
          </p:cNvSpPr>
          <p:nvPr>
            <p:ph sz="half" idx="2"/>
          </p:nvPr>
        </p:nvSpPr>
        <p:spPr>
          <a:xfrm>
            <a:off x="5048519" y="1690688"/>
            <a:ext cx="6305282" cy="4710112"/>
          </a:xfrm>
        </p:spPr>
        <p:txBody>
          <a:bodyPr>
            <a:normAutofit lnSpcReduction="10000"/>
          </a:bodyPr>
          <a:lstStyle/>
          <a:p>
            <a:r>
              <a:rPr lang="cs-CZ" sz="4000" dirty="0" err="1" smtClean="0"/>
              <a:t>It´s</a:t>
            </a:r>
            <a:r>
              <a:rPr lang="cs-CZ" sz="4000" dirty="0" smtClean="0"/>
              <a:t> </a:t>
            </a:r>
            <a:r>
              <a:rPr lang="cs-CZ" sz="4000" dirty="0" err="1" smtClean="0"/>
              <a:t>Kat´s</a:t>
            </a:r>
            <a:r>
              <a:rPr lang="cs-CZ" sz="4000" dirty="0" smtClean="0"/>
              <a:t> T- </a:t>
            </a:r>
            <a:r>
              <a:rPr lang="cs-CZ" sz="4000" dirty="0" err="1" smtClean="0"/>
              <a:t>shirt</a:t>
            </a:r>
            <a:r>
              <a:rPr lang="cs-CZ" sz="4000" dirty="0" smtClean="0"/>
              <a:t>.  </a:t>
            </a:r>
            <a:r>
              <a:rPr lang="cs-CZ" sz="4000" dirty="0" smtClean="0">
                <a:solidFill>
                  <a:srgbClr val="C00000"/>
                </a:solidFill>
              </a:rPr>
              <a:t>5</a:t>
            </a:r>
          </a:p>
          <a:p>
            <a:pPr>
              <a:lnSpc>
                <a:spcPct val="150000"/>
              </a:lnSpc>
            </a:pPr>
            <a:r>
              <a:rPr lang="cs-CZ" sz="4000" dirty="0" err="1" smtClean="0"/>
              <a:t>Yes</a:t>
            </a:r>
            <a:r>
              <a:rPr lang="cs-CZ" sz="4000" dirty="0" smtClean="0"/>
              <a:t>, I do  X No, I </a:t>
            </a:r>
            <a:r>
              <a:rPr lang="cs-CZ" sz="4000" dirty="0" err="1" smtClean="0"/>
              <a:t>don´t</a:t>
            </a:r>
            <a:r>
              <a:rPr lang="cs-CZ" sz="4000" dirty="0" smtClean="0"/>
              <a:t>. </a:t>
            </a:r>
            <a:r>
              <a:rPr lang="cs-CZ" sz="4000" dirty="0" smtClean="0">
                <a:solidFill>
                  <a:srgbClr val="C00000"/>
                </a:solidFill>
              </a:rPr>
              <a:t>3</a:t>
            </a:r>
          </a:p>
          <a:p>
            <a:pPr>
              <a:lnSpc>
                <a:spcPct val="150000"/>
              </a:lnSpc>
            </a:pPr>
            <a:r>
              <a:rPr lang="cs-CZ" sz="4000" dirty="0" err="1" smtClean="0"/>
              <a:t>Yes</a:t>
            </a:r>
            <a:r>
              <a:rPr lang="cs-CZ" sz="4000" dirty="0" smtClean="0"/>
              <a:t>, I </a:t>
            </a:r>
            <a:r>
              <a:rPr lang="cs-CZ" sz="4000" dirty="0" err="1" smtClean="0"/>
              <a:t>have</a:t>
            </a:r>
            <a:r>
              <a:rPr lang="cs-CZ" sz="4000" dirty="0" smtClean="0"/>
              <a:t>. X No, I haven´t.</a:t>
            </a:r>
            <a:r>
              <a:rPr lang="cs-CZ" sz="4000" dirty="0" smtClean="0">
                <a:solidFill>
                  <a:srgbClr val="C00000"/>
                </a:solidFill>
              </a:rPr>
              <a:t>1</a:t>
            </a:r>
          </a:p>
          <a:p>
            <a:pPr>
              <a:lnSpc>
                <a:spcPct val="150000"/>
              </a:lnSpc>
            </a:pPr>
            <a:r>
              <a:rPr lang="cs-CZ" sz="4000" dirty="0" err="1" smtClean="0"/>
              <a:t>Yes</a:t>
            </a:r>
            <a:r>
              <a:rPr lang="cs-CZ" sz="4000" dirty="0" smtClean="0"/>
              <a:t>, I </a:t>
            </a:r>
            <a:r>
              <a:rPr lang="cs-CZ" sz="4000" dirty="0" err="1" smtClean="0"/>
              <a:t>have</a:t>
            </a:r>
            <a:r>
              <a:rPr lang="cs-CZ" sz="4000" dirty="0" smtClean="0"/>
              <a:t>. X No, I </a:t>
            </a:r>
            <a:r>
              <a:rPr lang="cs-CZ" sz="4000" dirty="0" err="1" smtClean="0"/>
              <a:t>haven´t</a:t>
            </a:r>
            <a:r>
              <a:rPr lang="cs-CZ" sz="4000" dirty="0" smtClean="0"/>
              <a:t>. </a:t>
            </a:r>
            <a:r>
              <a:rPr lang="cs-CZ" sz="4000" dirty="0" smtClean="0">
                <a:solidFill>
                  <a:srgbClr val="C00000"/>
                </a:solidFill>
              </a:rPr>
              <a:t>2</a:t>
            </a:r>
          </a:p>
          <a:p>
            <a:pPr>
              <a:lnSpc>
                <a:spcPct val="150000"/>
              </a:lnSpc>
            </a:pPr>
            <a:r>
              <a:rPr lang="cs-CZ" sz="4000" dirty="0" smtClean="0"/>
              <a:t>No, </a:t>
            </a:r>
            <a:r>
              <a:rPr lang="cs-CZ" sz="4000" dirty="0" err="1" smtClean="0"/>
              <a:t>it</a:t>
            </a:r>
            <a:r>
              <a:rPr lang="cs-CZ" sz="4000" dirty="0" smtClean="0"/>
              <a:t> </a:t>
            </a:r>
            <a:r>
              <a:rPr lang="cs-CZ" sz="4000" dirty="0" err="1" smtClean="0"/>
              <a:t>hasn´t</a:t>
            </a:r>
            <a:r>
              <a:rPr lang="cs-CZ" sz="4000" dirty="0" smtClean="0"/>
              <a:t>. </a:t>
            </a:r>
            <a:r>
              <a:rPr lang="cs-CZ" sz="4000" dirty="0" smtClean="0">
                <a:solidFill>
                  <a:srgbClr val="C00000"/>
                </a:solidFill>
              </a:rPr>
              <a:t>4</a:t>
            </a:r>
          </a:p>
          <a:p>
            <a:pPr marL="0" indent="0">
              <a:lnSpc>
                <a:spcPct val="150000"/>
              </a:lnSpc>
              <a:buNone/>
            </a:pPr>
            <a:endParaRPr lang="cs-CZ" sz="4000" dirty="0"/>
          </a:p>
        </p:txBody>
      </p:sp>
      <p:cxnSp>
        <p:nvCxnSpPr>
          <p:cNvPr id="7" name="Přímá spojnice se šipkou 6"/>
          <p:cNvCxnSpPr/>
          <p:nvPr/>
        </p:nvCxnSpPr>
        <p:spPr>
          <a:xfrm flipH="1">
            <a:off x="4275786" y="2086377"/>
            <a:ext cx="1133341" cy="39538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se šipkou 8"/>
          <p:cNvCxnSpPr/>
          <p:nvPr/>
        </p:nvCxnSpPr>
        <p:spPr>
          <a:xfrm flipH="1">
            <a:off x="3953814" y="2949262"/>
            <a:ext cx="1571223" cy="11075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se šipkou 10"/>
          <p:cNvCxnSpPr/>
          <p:nvPr/>
        </p:nvCxnSpPr>
        <p:spPr>
          <a:xfrm flipH="1" flipV="1">
            <a:off x="4443211" y="2176530"/>
            <a:ext cx="965916" cy="17515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se šipkou 12"/>
          <p:cNvCxnSpPr/>
          <p:nvPr/>
        </p:nvCxnSpPr>
        <p:spPr>
          <a:xfrm flipH="1" flipV="1">
            <a:off x="4069724" y="5112913"/>
            <a:ext cx="1339403" cy="6697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se šipkou 14"/>
          <p:cNvCxnSpPr/>
          <p:nvPr/>
        </p:nvCxnSpPr>
        <p:spPr>
          <a:xfrm flipH="1" flipV="1">
            <a:off x="4275786" y="3348507"/>
            <a:ext cx="1133341" cy="14681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4249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6376" y="0"/>
            <a:ext cx="7534834" cy="2453413"/>
          </a:xfrm>
          <a:prstGeom prst="rect">
            <a:avLst/>
          </a:prstGeom>
        </p:spPr>
      </p:pic>
      <p:pic>
        <p:nvPicPr>
          <p:cNvPr id="7" name="Zástupný symbol pro obsah 6"/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2009829" y="2018517"/>
            <a:ext cx="7387928" cy="4725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628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66670" y="286603"/>
            <a:ext cx="10589010" cy="692191"/>
          </a:xfrm>
        </p:spPr>
        <p:txBody>
          <a:bodyPr>
            <a:normAutofit fontScale="90000"/>
          </a:bodyPr>
          <a:lstStyle/>
          <a:p>
            <a:r>
              <a:rPr lang="cs-CZ" dirty="0" err="1" smtClean="0">
                <a:solidFill>
                  <a:srgbClr val="FF0000"/>
                </a:solidFill>
              </a:rPr>
              <a:t>Read</a:t>
            </a:r>
            <a:r>
              <a:rPr lang="cs-CZ" dirty="0" smtClean="0">
                <a:solidFill>
                  <a:srgbClr val="FF0000"/>
                </a:solidFill>
              </a:rPr>
              <a:t> and </a:t>
            </a:r>
            <a:r>
              <a:rPr lang="cs-CZ" dirty="0" err="1" smtClean="0">
                <a:solidFill>
                  <a:srgbClr val="FF0000"/>
                </a:solidFill>
              </a:rPr>
              <a:t>choose</a:t>
            </a:r>
            <a:r>
              <a:rPr lang="cs-CZ" dirty="0" smtClean="0">
                <a:solidFill>
                  <a:srgbClr val="FF0000"/>
                </a:solidFill>
              </a:rPr>
              <a:t> – čti a vyber:</a:t>
            </a:r>
            <a:endParaRPr lang="cs-CZ" dirty="0">
              <a:solidFill>
                <a:srgbClr val="FF0000"/>
              </a:solidFill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259" y="1081825"/>
            <a:ext cx="11669192" cy="2007911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589" y="3728945"/>
            <a:ext cx="11908532" cy="2121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216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229" y="519348"/>
            <a:ext cx="11766501" cy="215764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229" y="3289389"/>
            <a:ext cx="11766501" cy="2170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077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926" y="365125"/>
            <a:ext cx="10735318" cy="6276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797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694" y="83850"/>
            <a:ext cx="10735986" cy="6279424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1620982" y="2805545"/>
            <a:ext cx="19742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>
                <a:solidFill>
                  <a:srgbClr val="FF0000"/>
                </a:solidFill>
              </a:rPr>
              <a:t>leg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1620982" y="3485172"/>
            <a:ext cx="17248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err="1" smtClean="0">
                <a:solidFill>
                  <a:srgbClr val="FF0000"/>
                </a:solidFill>
              </a:rPr>
              <a:t>arm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1589808" y="4113595"/>
            <a:ext cx="14131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>
                <a:solidFill>
                  <a:srgbClr val="FF0000"/>
                </a:solidFill>
              </a:rPr>
              <a:t>hand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1620981" y="4793222"/>
            <a:ext cx="14131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err="1" smtClean="0">
                <a:solidFill>
                  <a:srgbClr val="FF0000"/>
                </a:solidFill>
              </a:rPr>
              <a:t>foot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5430289" y="2961952"/>
            <a:ext cx="13923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err="1" smtClean="0">
                <a:solidFill>
                  <a:srgbClr val="0070C0"/>
                </a:solidFill>
              </a:rPr>
              <a:t>coat</a:t>
            </a:r>
            <a:endParaRPr lang="cs-CZ" sz="2800" dirty="0">
              <a:solidFill>
                <a:srgbClr val="0070C0"/>
              </a:solidFill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5430289" y="3658775"/>
            <a:ext cx="15939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err="1" smtClean="0">
                <a:solidFill>
                  <a:srgbClr val="0070C0"/>
                </a:solidFill>
              </a:rPr>
              <a:t>shirt</a:t>
            </a:r>
            <a:endParaRPr lang="cs-CZ" sz="2800" dirty="0">
              <a:solidFill>
                <a:srgbClr val="0070C0"/>
              </a:solidFill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5430289" y="4260243"/>
            <a:ext cx="1573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err="1" smtClean="0">
                <a:solidFill>
                  <a:srgbClr val="0070C0"/>
                </a:solidFill>
              </a:rPr>
              <a:t>hat</a:t>
            </a:r>
            <a:endParaRPr lang="cs-CZ" sz="2800" dirty="0">
              <a:solidFill>
                <a:srgbClr val="0070C0"/>
              </a:solidFill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5430289" y="4962971"/>
            <a:ext cx="1593966" cy="5354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err="1" smtClean="0">
                <a:solidFill>
                  <a:srgbClr val="0070C0"/>
                </a:solidFill>
              </a:rPr>
              <a:t>shoes</a:t>
            </a:r>
            <a:endParaRPr lang="cs-CZ" sz="2800" dirty="0">
              <a:solidFill>
                <a:srgbClr val="0070C0"/>
              </a:solidFill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8907087" y="3067155"/>
            <a:ext cx="16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err="1" smtClean="0">
                <a:solidFill>
                  <a:srgbClr val="00B050"/>
                </a:solidFill>
              </a:rPr>
              <a:t>salad</a:t>
            </a:r>
            <a:endParaRPr lang="cs-CZ" sz="2800" dirty="0">
              <a:solidFill>
                <a:srgbClr val="00B050"/>
              </a:solidFill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8884227" y="3746782"/>
            <a:ext cx="1623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err="1" smtClean="0">
                <a:solidFill>
                  <a:srgbClr val="00B050"/>
                </a:solidFill>
              </a:rPr>
              <a:t>chicken</a:t>
            </a:r>
            <a:endParaRPr lang="cs-CZ" sz="2800" dirty="0">
              <a:solidFill>
                <a:srgbClr val="00B050"/>
              </a:solidFill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8907087" y="4426409"/>
            <a:ext cx="16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err="1" smtClean="0">
                <a:solidFill>
                  <a:srgbClr val="00B050"/>
                </a:solidFill>
              </a:rPr>
              <a:t>apple</a:t>
            </a:r>
            <a:endParaRPr lang="cs-CZ" sz="2800" dirty="0">
              <a:solidFill>
                <a:srgbClr val="00B050"/>
              </a:solidFill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8907087" y="5039291"/>
            <a:ext cx="17955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err="1" smtClean="0">
                <a:solidFill>
                  <a:srgbClr val="00B050"/>
                </a:solidFill>
              </a:rPr>
              <a:t>burger</a:t>
            </a:r>
            <a:endParaRPr lang="cs-CZ" sz="28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8034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1820" y="463641"/>
            <a:ext cx="11960179" cy="1184856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TOP SECRET- </a:t>
            </a:r>
            <a:r>
              <a:rPr lang="cs-CZ" sz="3600" dirty="0" smtClean="0">
                <a:solidFill>
                  <a:srgbClr val="FF0000"/>
                </a:solidFill>
              </a:rPr>
              <a:t>odpověz na otázky</a:t>
            </a:r>
            <a:r>
              <a:rPr lang="cs-CZ" dirty="0" smtClean="0"/>
              <a:t>: </a:t>
            </a:r>
            <a:r>
              <a:rPr lang="cs-CZ" dirty="0" smtClean="0">
                <a:solidFill>
                  <a:srgbClr val="00B050"/>
                </a:solidFill>
              </a:rPr>
              <a:t>A)</a:t>
            </a:r>
            <a:r>
              <a:rPr lang="cs-CZ" b="1" dirty="0" err="1" smtClean="0">
                <a:solidFill>
                  <a:srgbClr val="00B050"/>
                </a:solidFill>
              </a:rPr>
              <a:t>Yes</a:t>
            </a:r>
            <a:r>
              <a:rPr lang="cs-CZ" b="1" dirty="0" smtClean="0">
                <a:solidFill>
                  <a:srgbClr val="00B050"/>
                </a:solidFill>
              </a:rPr>
              <a:t>, </a:t>
            </a:r>
            <a:r>
              <a:rPr lang="cs-CZ" b="1" dirty="0" err="1" smtClean="0">
                <a:solidFill>
                  <a:srgbClr val="00B050"/>
                </a:solidFill>
              </a:rPr>
              <a:t>it</a:t>
            </a:r>
            <a:r>
              <a:rPr lang="cs-CZ" b="1" dirty="0" smtClean="0">
                <a:solidFill>
                  <a:srgbClr val="00B050"/>
                </a:solidFill>
              </a:rPr>
              <a:t> has</a:t>
            </a:r>
            <a:r>
              <a:rPr lang="cs-CZ" dirty="0" smtClean="0">
                <a:solidFill>
                  <a:srgbClr val="00B050"/>
                </a:solidFill>
              </a:rPr>
              <a:t>. – </a:t>
            </a:r>
            <a:r>
              <a:rPr lang="cs-CZ" sz="4000" dirty="0" smtClean="0">
                <a:solidFill>
                  <a:srgbClr val="00B050"/>
                </a:solidFill>
              </a:rPr>
              <a:t>Ano, má</a:t>
            </a:r>
            <a:r>
              <a:rPr lang="cs-CZ" sz="4000" dirty="0" smtClean="0"/>
              <a:t>.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/>
              <a:t> </a:t>
            </a:r>
            <a:r>
              <a:rPr lang="cs-CZ" dirty="0" smtClean="0"/>
              <a:t>                                                  </a:t>
            </a:r>
            <a:r>
              <a:rPr lang="cs-CZ" dirty="0" smtClean="0">
                <a:solidFill>
                  <a:srgbClr val="C00000"/>
                </a:solidFill>
              </a:rPr>
              <a:t>B)</a:t>
            </a:r>
            <a:r>
              <a:rPr lang="cs-CZ" b="1" dirty="0" smtClean="0">
                <a:solidFill>
                  <a:srgbClr val="C00000"/>
                </a:solidFill>
              </a:rPr>
              <a:t>No, </a:t>
            </a:r>
            <a:r>
              <a:rPr lang="cs-CZ" b="1" dirty="0" err="1" smtClean="0">
                <a:solidFill>
                  <a:srgbClr val="C00000"/>
                </a:solidFill>
              </a:rPr>
              <a:t>it</a:t>
            </a:r>
            <a:r>
              <a:rPr lang="cs-CZ" b="1" dirty="0" smtClean="0">
                <a:solidFill>
                  <a:srgbClr val="C00000"/>
                </a:solidFill>
              </a:rPr>
              <a:t> </a:t>
            </a:r>
            <a:r>
              <a:rPr lang="cs-CZ" b="1" dirty="0" err="1" smtClean="0">
                <a:solidFill>
                  <a:srgbClr val="C00000"/>
                </a:solidFill>
              </a:rPr>
              <a:t>hasn´t</a:t>
            </a:r>
            <a:r>
              <a:rPr lang="cs-CZ" dirty="0" smtClean="0">
                <a:solidFill>
                  <a:srgbClr val="C00000"/>
                </a:solidFill>
              </a:rPr>
              <a:t>. – </a:t>
            </a:r>
            <a:r>
              <a:rPr lang="cs-CZ" sz="4000" dirty="0" smtClean="0">
                <a:solidFill>
                  <a:srgbClr val="C00000"/>
                </a:solidFill>
              </a:rPr>
              <a:t>Ne, nemá</a:t>
            </a:r>
            <a:r>
              <a:rPr lang="cs-CZ" sz="4000" dirty="0" smtClean="0"/>
              <a:t>.</a:t>
            </a:r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45" y="1184856"/>
            <a:ext cx="5943603" cy="4660255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0496" y="1648497"/>
            <a:ext cx="4350704" cy="4597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192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1820" y="463641"/>
            <a:ext cx="11960179" cy="1184856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TOP SECRET- </a:t>
            </a:r>
            <a:r>
              <a:rPr lang="cs-CZ" sz="3600" dirty="0" smtClean="0">
                <a:solidFill>
                  <a:srgbClr val="FF0000"/>
                </a:solidFill>
              </a:rPr>
              <a:t>odpověz na otázky</a:t>
            </a:r>
            <a:r>
              <a:rPr lang="cs-CZ" dirty="0" smtClean="0"/>
              <a:t>: </a:t>
            </a:r>
            <a:r>
              <a:rPr lang="cs-CZ" dirty="0" smtClean="0">
                <a:solidFill>
                  <a:srgbClr val="00B050"/>
                </a:solidFill>
              </a:rPr>
              <a:t>A)</a:t>
            </a:r>
            <a:r>
              <a:rPr lang="cs-CZ" b="1" dirty="0" err="1" smtClean="0">
                <a:solidFill>
                  <a:srgbClr val="00B050"/>
                </a:solidFill>
              </a:rPr>
              <a:t>Yes</a:t>
            </a:r>
            <a:r>
              <a:rPr lang="cs-CZ" b="1" dirty="0" smtClean="0">
                <a:solidFill>
                  <a:srgbClr val="00B050"/>
                </a:solidFill>
              </a:rPr>
              <a:t>, </a:t>
            </a:r>
            <a:r>
              <a:rPr lang="cs-CZ" b="1" dirty="0" err="1" smtClean="0">
                <a:solidFill>
                  <a:srgbClr val="00B050"/>
                </a:solidFill>
              </a:rPr>
              <a:t>it</a:t>
            </a:r>
            <a:r>
              <a:rPr lang="cs-CZ" b="1" dirty="0" smtClean="0">
                <a:solidFill>
                  <a:srgbClr val="00B050"/>
                </a:solidFill>
              </a:rPr>
              <a:t> has</a:t>
            </a:r>
            <a:r>
              <a:rPr lang="cs-CZ" dirty="0" smtClean="0">
                <a:solidFill>
                  <a:srgbClr val="00B050"/>
                </a:solidFill>
              </a:rPr>
              <a:t>. – </a:t>
            </a:r>
            <a:r>
              <a:rPr lang="cs-CZ" sz="4000" dirty="0" smtClean="0">
                <a:solidFill>
                  <a:srgbClr val="00B050"/>
                </a:solidFill>
              </a:rPr>
              <a:t>Ano, má</a:t>
            </a:r>
            <a:r>
              <a:rPr lang="cs-CZ" sz="4000" dirty="0" smtClean="0"/>
              <a:t>.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/>
              <a:t> </a:t>
            </a:r>
            <a:r>
              <a:rPr lang="cs-CZ" dirty="0" smtClean="0"/>
              <a:t>                                                  </a:t>
            </a:r>
            <a:r>
              <a:rPr lang="cs-CZ" dirty="0" smtClean="0">
                <a:solidFill>
                  <a:srgbClr val="C00000"/>
                </a:solidFill>
              </a:rPr>
              <a:t>B)</a:t>
            </a:r>
            <a:r>
              <a:rPr lang="cs-CZ" b="1" dirty="0" smtClean="0">
                <a:solidFill>
                  <a:srgbClr val="C00000"/>
                </a:solidFill>
              </a:rPr>
              <a:t>No, </a:t>
            </a:r>
            <a:r>
              <a:rPr lang="cs-CZ" b="1" dirty="0" err="1" smtClean="0">
                <a:solidFill>
                  <a:srgbClr val="C00000"/>
                </a:solidFill>
              </a:rPr>
              <a:t>it</a:t>
            </a:r>
            <a:r>
              <a:rPr lang="cs-CZ" b="1" dirty="0" smtClean="0">
                <a:solidFill>
                  <a:srgbClr val="C00000"/>
                </a:solidFill>
              </a:rPr>
              <a:t> </a:t>
            </a:r>
            <a:r>
              <a:rPr lang="cs-CZ" b="1" dirty="0" err="1" smtClean="0">
                <a:solidFill>
                  <a:srgbClr val="C00000"/>
                </a:solidFill>
              </a:rPr>
              <a:t>hasn´t</a:t>
            </a:r>
            <a:r>
              <a:rPr lang="cs-CZ" dirty="0" smtClean="0">
                <a:solidFill>
                  <a:srgbClr val="C00000"/>
                </a:solidFill>
              </a:rPr>
              <a:t>. – </a:t>
            </a:r>
            <a:r>
              <a:rPr lang="cs-CZ" sz="4000" dirty="0" smtClean="0">
                <a:solidFill>
                  <a:srgbClr val="C00000"/>
                </a:solidFill>
              </a:rPr>
              <a:t>Ne, nemá</a:t>
            </a:r>
            <a:r>
              <a:rPr lang="cs-CZ" sz="4000" dirty="0" smtClean="0"/>
              <a:t>.</a:t>
            </a:r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226" y="1155582"/>
            <a:ext cx="5943603" cy="4660255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1909" y="1648497"/>
            <a:ext cx="5031055" cy="4597757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10329559" y="2562380"/>
            <a:ext cx="66947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cs-CZ" sz="5400" b="1" dirty="0" smtClean="0">
                <a:ln/>
                <a:solidFill>
                  <a:srgbClr val="00B050"/>
                </a:solidFill>
              </a:rPr>
              <a:t>A</a:t>
            </a:r>
            <a:endParaRPr lang="cs-CZ" sz="5400" b="1" dirty="0">
              <a:ln/>
              <a:solidFill>
                <a:srgbClr val="00B050"/>
              </a:solidFill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10404810" y="1508287"/>
            <a:ext cx="87511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</a:t>
            </a:r>
            <a:endParaRPr lang="cs-CZ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10288368" y="4399593"/>
            <a:ext cx="94999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</a:t>
            </a:r>
            <a:endParaRPr lang="cs-CZ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50659" y="3374650"/>
            <a:ext cx="1110785" cy="1295916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27575" y="5065879"/>
            <a:ext cx="1243692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3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39091" y="286604"/>
            <a:ext cx="10116589" cy="752488"/>
          </a:xfrm>
        </p:spPr>
        <p:txBody>
          <a:bodyPr/>
          <a:lstStyle/>
          <a:p>
            <a:r>
              <a:rPr lang="cs-CZ" dirty="0" smtClean="0">
                <a:solidFill>
                  <a:srgbClr val="FF0000"/>
                </a:solidFill>
              </a:rPr>
              <a:t>Uspořádejte slova do vět:</a:t>
            </a:r>
            <a:endParaRPr lang="cs-CZ" dirty="0">
              <a:solidFill>
                <a:srgbClr val="FF0000"/>
              </a:solidFill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619" y="1039092"/>
            <a:ext cx="11623531" cy="5121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281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39091" y="286604"/>
            <a:ext cx="10116589" cy="752488"/>
          </a:xfrm>
        </p:spPr>
        <p:txBody>
          <a:bodyPr/>
          <a:lstStyle/>
          <a:p>
            <a:r>
              <a:rPr lang="cs-CZ" dirty="0" smtClean="0">
                <a:solidFill>
                  <a:srgbClr val="FF0000"/>
                </a:solidFill>
              </a:rPr>
              <a:t>Uspořádejte slova do vět - kontrola</a:t>
            </a:r>
            <a:endParaRPr lang="cs-CZ" dirty="0">
              <a:solidFill>
                <a:srgbClr val="FF0000"/>
              </a:solidFill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619" y="1039092"/>
            <a:ext cx="11623531" cy="5121446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7606145" y="1791580"/>
            <a:ext cx="4069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>
                <a:solidFill>
                  <a:srgbClr val="C00000"/>
                </a:solidFill>
              </a:rPr>
              <a:t>pizza         </a:t>
            </a:r>
            <a:r>
              <a:rPr lang="cs-CZ" sz="2800" dirty="0" err="1" smtClean="0">
                <a:solidFill>
                  <a:srgbClr val="C00000"/>
                </a:solidFill>
              </a:rPr>
              <a:t>is</a:t>
            </a:r>
            <a:r>
              <a:rPr lang="cs-CZ" sz="2800" dirty="0" smtClean="0">
                <a:solidFill>
                  <a:srgbClr val="C00000"/>
                </a:solidFill>
              </a:rPr>
              <a:t>      </a:t>
            </a:r>
            <a:r>
              <a:rPr lang="cs-CZ" sz="2800" dirty="0" err="1" smtClean="0">
                <a:solidFill>
                  <a:srgbClr val="C00000"/>
                </a:solidFill>
              </a:rPr>
              <a:t>this</a:t>
            </a:r>
            <a:r>
              <a:rPr lang="cs-CZ" sz="2800" dirty="0" smtClean="0">
                <a:solidFill>
                  <a:srgbClr val="C00000"/>
                </a:solidFill>
              </a:rPr>
              <a:t>?</a:t>
            </a:r>
            <a:endParaRPr lang="cs-CZ" sz="2800" dirty="0">
              <a:solidFill>
                <a:srgbClr val="C00000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6026727" y="2805545"/>
            <a:ext cx="52785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err="1" smtClean="0">
                <a:solidFill>
                  <a:srgbClr val="C00000"/>
                </a:solidFill>
              </a:rPr>
              <a:t>You´ve</a:t>
            </a:r>
            <a:r>
              <a:rPr lang="cs-CZ" sz="2800" dirty="0" smtClean="0">
                <a:solidFill>
                  <a:srgbClr val="C00000"/>
                </a:solidFill>
              </a:rPr>
              <a:t>      </a:t>
            </a:r>
            <a:r>
              <a:rPr lang="cs-CZ" sz="2800" dirty="0" err="1" smtClean="0">
                <a:solidFill>
                  <a:srgbClr val="C00000"/>
                </a:solidFill>
              </a:rPr>
              <a:t>got</a:t>
            </a:r>
            <a:r>
              <a:rPr lang="cs-CZ" sz="2800" dirty="0" smtClean="0">
                <a:solidFill>
                  <a:srgbClr val="C00000"/>
                </a:solidFill>
              </a:rPr>
              <a:t>         </a:t>
            </a:r>
            <a:r>
              <a:rPr lang="cs-CZ" sz="2800" dirty="0" err="1" smtClean="0">
                <a:solidFill>
                  <a:srgbClr val="C00000"/>
                </a:solidFill>
              </a:rPr>
              <a:t>four</a:t>
            </a:r>
            <a:r>
              <a:rPr lang="cs-CZ" sz="2800" dirty="0" smtClean="0">
                <a:solidFill>
                  <a:srgbClr val="C00000"/>
                </a:solidFill>
              </a:rPr>
              <a:t>        </a:t>
            </a:r>
            <a:r>
              <a:rPr lang="cs-CZ" sz="2800" dirty="0" err="1" smtClean="0">
                <a:solidFill>
                  <a:srgbClr val="C00000"/>
                </a:solidFill>
              </a:rPr>
              <a:t>legs</a:t>
            </a:r>
            <a:r>
              <a:rPr lang="cs-CZ" sz="2800" dirty="0" smtClean="0">
                <a:solidFill>
                  <a:srgbClr val="C00000"/>
                </a:solidFill>
              </a:rPr>
              <a:t>.</a:t>
            </a:r>
            <a:endParaRPr lang="cs-CZ" sz="2800" dirty="0">
              <a:solidFill>
                <a:srgbClr val="C00000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6026727" y="3574473"/>
            <a:ext cx="56484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solidFill>
                  <a:srgbClr val="C00000"/>
                </a:solidFill>
              </a:rPr>
              <a:t> </a:t>
            </a:r>
            <a:r>
              <a:rPr lang="cs-CZ" sz="2800" dirty="0" smtClean="0">
                <a:solidFill>
                  <a:srgbClr val="C00000"/>
                </a:solidFill>
              </a:rPr>
              <a:t> I      </a:t>
            </a:r>
            <a:r>
              <a:rPr lang="cs-CZ" sz="2800" dirty="0" err="1" smtClean="0">
                <a:solidFill>
                  <a:srgbClr val="C00000"/>
                </a:solidFill>
              </a:rPr>
              <a:t>don´t</a:t>
            </a:r>
            <a:r>
              <a:rPr lang="cs-CZ" sz="2800" dirty="0" smtClean="0">
                <a:solidFill>
                  <a:srgbClr val="C00000"/>
                </a:solidFill>
              </a:rPr>
              <a:t>      </a:t>
            </a:r>
            <a:r>
              <a:rPr lang="cs-CZ" sz="2800" dirty="0" err="1" smtClean="0">
                <a:solidFill>
                  <a:srgbClr val="C00000"/>
                </a:solidFill>
              </a:rPr>
              <a:t>like</a:t>
            </a:r>
            <a:r>
              <a:rPr lang="cs-CZ" sz="2800" dirty="0" smtClean="0">
                <a:solidFill>
                  <a:srgbClr val="C00000"/>
                </a:solidFill>
              </a:rPr>
              <a:t>           </a:t>
            </a:r>
            <a:r>
              <a:rPr lang="cs-CZ" sz="2800" dirty="0" err="1" smtClean="0">
                <a:solidFill>
                  <a:srgbClr val="C00000"/>
                </a:solidFill>
              </a:rPr>
              <a:t>bananas</a:t>
            </a:r>
            <a:r>
              <a:rPr lang="cs-CZ" sz="2800" dirty="0" smtClean="0">
                <a:solidFill>
                  <a:srgbClr val="C00000"/>
                </a:solidFill>
              </a:rPr>
              <a:t>.</a:t>
            </a:r>
            <a:endParaRPr lang="cs-CZ" sz="2800" dirty="0">
              <a:solidFill>
                <a:srgbClr val="C00000"/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5798127" y="4344285"/>
            <a:ext cx="5877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>
                <a:solidFill>
                  <a:srgbClr val="C00000"/>
                </a:solidFill>
              </a:rPr>
              <a:t> Do      </a:t>
            </a:r>
            <a:r>
              <a:rPr lang="cs-CZ" sz="2800" dirty="0" err="1" smtClean="0">
                <a:solidFill>
                  <a:srgbClr val="C00000"/>
                </a:solidFill>
              </a:rPr>
              <a:t>you</a:t>
            </a:r>
            <a:r>
              <a:rPr lang="cs-CZ" sz="2800" dirty="0" smtClean="0">
                <a:solidFill>
                  <a:srgbClr val="C00000"/>
                </a:solidFill>
              </a:rPr>
              <a:t>      </a:t>
            </a:r>
            <a:r>
              <a:rPr lang="cs-CZ" sz="2800" dirty="0" err="1" smtClean="0">
                <a:solidFill>
                  <a:srgbClr val="C00000"/>
                </a:solidFill>
              </a:rPr>
              <a:t>like</a:t>
            </a:r>
            <a:r>
              <a:rPr lang="cs-CZ" sz="2800" dirty="0" smtClean="0">
                <a:solidFill>
                  <a:srgbClr val="C00000"/>
                </a:solidFill>
              </a:rPr>
              <a:t>          </a:t>
            </a:r>
            <a:r>
              <a:rPr lang="cs-CZ" sz="2800" dirty="0" err="1" smtClean="0">
                <a:solidFill>
                  <a:srgbClr val="C00000"/>
                </a:solidFill>
              </a:rPr>
              <a:t>chicken</a:t>
            </a:r>
            <a:r>
              <a:rPr lang="cs-CZ" sz="2800" dirty="0" smtClean="0">
                <a:solidFill>
                  <a:srgbClr val="C00000"/>
                </a:solidFill>
              </a:rPr>
              <a:t> ?</a:t>
            </a:r>
            <a:endParaRPr lang="cs-CZ" sz="2800" dirty="0">
              <a:solidFill>
                <a:srgbClr val="C00000"/>
              </a:solidFill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5798127" y="5278582"/>
            <a:ext cx="60890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>
                <a:solidFill>
                  <a:srgbClr val="C00000"/>
                </a:solidFill>
              </a:rPr>
              <a:t> </a:t>
            </a:r>
            <a:r>
              <a:rPr lang="cs-CZ" sz="2800" dirty="0" err="1" smtClean="0">
                <a:solidFill>
                  <a:srgbClr val="C00000"/>
                </a:solidFill>
              </a:rPr>
              <a:t>Have</a:t>
            </a:r>
            <a:r>
              <a:rPr lang="cs-CZ" sz="2800" dirty="0" smtClean="0">
                <a:solidFill>
                  <a:srgbClr val="C00000"/>
                </a:solidFill>
              </a:rPr>
              <a:t>       </a:t>
            </a:r>
            <a:r>
              <a:rPr lang="cs-CZ" sz="2800" dirty="0" err="1" smtClean="0">
                <a:solidFill>
                  <a:srgbClr val="C00000"/>
                </a:solidFill>
              </a:rPr>
              <a:t>you</a:t>
            </a:r>
            <a:r>
              <a:rPr lang="cs-CZ" sz="2800" dirty="0" smtClean="0">
                <a:solidFill>
                  <a:srgbClr val="C00000"/>
                </a:solidFill>
              </a:rPr>
              <a:t>      </a:t>
            </a:r>
            <a:r>
              <a:rPr lang="cs-CZ" sz="2800" dirty="0" err="1" smtClean="0">
                <a:solidFill>
                  <a:srgbClr val="C00000"/>
                </a:solidFill>
              </a:rPr>
              <a:t>got</a:t>
            </a:r>
            <a:r>
              <a:rPr lang="cs-CZ" sz="2800" dirty="0" smtClean="0">
                <a:solidFill>
                  <a:srgbClr val="C00000"/>
                </a:solidFill>
              </a:rPr>
              <a:t>        a      </a:t>
            </a:r>
            <a:r>
              <a:rPr lang="cs-CZ" sz="2800" dirty="0" err="1" smtClean="0">
                <a:solidFill>
                  <a:srgbClr val="C00000"/>
                </a:solidFill>
              </a:rPr>
              <a:t>red</a:t>
            </a:r>
            <a:r>
              <a:rPr lang="cs-CZ" sz="2800" dirty="0" smtClean="0">
                <a:solidFill>
                  <a:srgbClr val="C00000"/>
                </a:solidFill>
              </a:rPr>
              <a:t>      </a:t>
            </a:r>
            <a:r>
              <a:rPr lang="cs-CZ" sz="2800" dirty="0" err="1" smtClean="0">
                <a:solidFill>
                  <a:srgbClr val="C00000"/>
                </a:solidFill>
              </a:rPr>
              <a:t>hat</a:t>
            </a:r>
            <a:r>
              <a:rPr lang="cs-CZ" sz="2800" dirty="0" smtClean="0">
                <a:solidFill>
                  <a:srgbClr val="C00000"/>
                </a:solidFill>
              </a:rPr>
              <a:t> ?</a:t>
            </a:r>
            <a:endParaRPr lang="cs-CZ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1771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438</TotalTime>
  <Words>317</Words>
  <Application>Microsoft Office PowerPoint</Application>
  <PresentationFormat>Širokoúhlá obrazovka</PresentationFormat>
  <Paragraphs>69</Paragraphs>
  <Slides>16</Slides>
  <Notes>0</Notes>
  <HiddenSlides>0</HiddenSlides>
  <MMClips>1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Motiv Office</vt:lpstr>
      <vt:lpstr>REVIEW C   - učebnice str. 46 – poslouchej a doplň čísla do rámečků: </vt:lpstr>
      <vt:lpstr>Read and choose – čti a vyber:</vt:lpstr>
      <vt:lpstr>Prezentace aplikace PowerPoint</vt:lpstr>
      <vt:lpstr>Prezentace aplikace PowerPoint</vt:lpstr>
      <vt:lpstr>Prezentace aplikace PowerPoint</vt:lpstr>
      <vt:lpstr>TOP SECRET- odpověz na otázky: A)Yes, it has. – Ano, má.                                                    B)No, it hasn´t. – Ne, nemá.</vt:lpstr>
      <vt:lpstr>TOP SECRET- odpověz na otázky: A)Yes, it has. – Ano, má.                                                    B)No, it hasn´t. – Ne, nemá.</vt:lpstr>
      <vt:lpstr>Uspořádejte slova do vět:</vt:lpstr>
      <vt:lpstr>Uspořádejte slova do vět - kontrola</vt:lpstr>
      <vt:lpstr>WB str. 47 Quiz time</vt:lpstr>
      <vt:lpstr>Prezentace aplikace PowerPoint</vt:lpstr>
      <vt:lpstr>HRA:učebnice str.47</vt:lpstr>
      <vt:lpstr>ANKETA: </vt:lpstr>
      <vt:lpstr>Dokážete přeložit věty a odpovědět na ně?</vt:lpstr>
      <vt:lpstr>Správné řešení:</vt:lpstr>
      <vt:lpstr>Prezentace aplikace PowerPoint</vt:lpstr>
    </vt:vector>
  </TitlesOfParts>
  <Company>Zakladni skola Dobra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jkavkova1</dc:creator>
  <cp:lastModifiedBy>jkavkova1</cp:lastModifiedBy>
  <cp:revision>16</cp:revision>
  <dcterms:created xsi:type="dcterms:W3CDTF">2020-05-24T18:40:26Z</dcterms:created>
  <dcterms:modified xsi:type="dcterms:W3CDTF">2020-05-25T18:57:15Z</dcterms:modified>
</cp:coreProperties>
</file>