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92" r:id="rId3"/>
    <p:sldId id="295" r:id="rId4"/>
    <p:sldId id="293" r:id="rId5"/>
    <p:sldId id="297" r:id="rId6"/>
    <p:sldId id="294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0C9EC049-2103-4326-ACEA-CB9ED4CADB74}">
          <p14:sldIdLst>
            <p14:sldId id="296"/>
            <p14:sldId id="292"/>
            <p14:sldId id="295"/>
            <p14:sldId id="293"/>
            <p14:sldId id="297"/>
            <p14:sldId id="294"/>
          </p14:sldIdLst>
        </p14:section>
        <p14:section name="Oddíl bez názvu" id="{CBD51975-844A-4F1C-A5CF-31113420538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kavkova1" initials="j" lastIdx="0" clrIdx="0">
    <p:extLst>
      <p:ext uri="{19B8F6BF-5375-455C-9EA6-DF929625EA0E}">
        <p15:presenceInfo xmlns:p15="http://schemas.microsoft.com/office/powerpoint/2012/main" userId="jkavkova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5.6.2020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7172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5.6.2020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43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5.6.2020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4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5.6.2020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021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5.6.2020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12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5.6.2020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8031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5.6.2020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191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5.6.2020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95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5.6.2020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096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5.6.2020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109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4E19-E147-4BEC-92B4-E588F6B283D4}" type="datetimeFigureOut">
              <a:rPr lang="cs-CZ" smtClean="0"/>
              <a:t>5.6.2020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03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D4E19-E147-4BEC-92B4-E588F6B283D4}" type="datetimeFigureOut">
              <a:rPr lang="cs-CZ" smtClean="0"/>
              <a:t>5.6.2020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72A3A-404B-41B8-9F51-D77F6901E1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56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4182" y="365126"/>
            <a:ext cx="10799618" cy="826366"/>
          </a:xfrm>
        </p:spPr>
        <p:txBody>
          <a:bodyPr/>
          <a:lstStyle/>
          <a:p>
            <a:r>
              <a:rPr lang="cs-CZ" dirty="0" smtClean="0"/>
              <a:t>Dnes budeme potřebovat tato slovíčka: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4182" y="1316182"/>
            <a:ext cx="3797326" cy="4748319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85855" y="1316182"/>
            <a:ext cx="6767945" cy="4860781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>
                <a:solidFill>
                  <a:srgbClr val="FF0000"/>
                </a:solidFill>
              </a:rPr>
              <a:t>SPOJTE SPRÁVNĚ SLOVA:</a:t>
            </a:r>
          </a:p>
          <a:p>
            <a:r>
              <a:rPr lang="cs-CZ" dirty="0" err="1" smtClean="0"/>
              <a:t>penguin</a:t>
            </a:r>
            <a:r>
              <a:rPr lang="cs-CZ" dirty="0" smtClean="0"/>
              <a:t>                              pštros</a:t>
            </a:r>
          </a:p>
          <a:p>
            <a:r>
              <a:rPr lang="cs-CZ" dirty="0" err="1" smtClean="0"/>
              <a:t>parrot</a:t>
            </a:r>
            <a:r>
              <a:rPr lang="cs-CZ" dirty="0" smtClean="0"/>
              <a:t>                                 orel</a:t>
            </a:r>
          </a:p>
          <a:p>
            <a:r>
              <a:rPr lang="cs-CZ" dirty="0" err="1"/>
              <a:t>e</a:t>
            </a:r>
            <a:r>
              <a:rPr lang="cs-CZ" dirty="0" err="1" smtClean="0"/>
              <a:t>agle</a:t>
            </a:r>
            <a:r>
              <a:rPr lang="cs-CZ" dirty="0" smtClean="0"/>
              <a:t>                                   papoušek</a:t>
            </a:r>
          </a:p>
          <a:p>
            <a:r>
              <a:rPr lang="cs-CZ" dirty="0" err="1"/>
              <a:t>o</a:t>
            </a:r>
            <a:r>
              <a:rPr lang="cs-CZ" dirty="0" err="1" smtClean="0"/>
              <a:t>strich</a:t>
            </a:r>
            <a:r>
              <a:rPr lang="cs-CZ" dirty="0" smtClean="0"/>
              <a:t>                                tučňák</a:t>
            </a:r>
            <a:endParaRPr lang="cs-CZ" dirty="0"/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5953991" y="2105890"/>
            <a:ext cx="2493818" cy="137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481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999323" y="365125"/>
            <a:ext cx="5081841" cy="964911"/>
          </a:xfrm>
        </p:spPr>
        <p:txBody>
          <a:bodyPr>
            <a:normAutofit/>
          </a:bodyPr>
          <a:lstStyle/>
          <a:p>
            <a:pPr algn="ctr"/>
            <a:r>
              <a:rPr lang="cs-CZ" sz="2800" dirty="0" smtClean="0">
                <a:solidFill>
                  <a:srgbClr val="00B050"/>
                </a:solidFill>
              </a:rPr>
              <a:t>Poslech 71- učebnice str. 50</a:t>
            </a:r>
            <a:br>
              <a:rPr lang="cs-CZ" sz="2800" dirty="0" smtClean="0">
                <a:solidFill>
                  <a:srgbClr val="00B050"/>
                </a:solidFill>
              </a:rPr>
            </a:br>
            <a:r>
              <a:rPr lang="cs-CZ" sz="2800" b="1" u="sng" dirty="0" err="1" smtClean="0">
                <a:solidFill>
                  <a:srgbClr val="FF0000"/>
                </a:solidFill>
              </a:rPr>
              <a:t>What</a:t>
            </a:r>
            <a:r>
              <a:rPr lang="cs-CZ" sz="2800" b="1" u="sng" dirty="0" smtClean="0">
                <a:solidFill>
                  <a:srgbClr val="FF0000"/>
                </a:solidFill>
              </a:rPr>
              <a:t> </a:t>
            </a:r>
            <a:r>
              <a:rPr lang="cs-CZ" sz="2800" b="1" u="sng" dirty="0" err="1" smtClean="0">
                <a:solidFill>
                  <a:srgbClr val="FF0000"/>
                </a:solidFill>
              </a:rPr>
              <a:t>am</a:t>
            </a:r>
            <a:r>
              <a:rPr lang="cs-CZ" sz="2800" b="1" u="sng" dirty="0" smtClean="0">
                <a:solidFill>
                  <a:srgbClr val="FF0000"/>
                </a:solidFill>
              </a:rPr>
              <a:t> I ? = Co jsem?</a:t>
            </a:r>
            <a:endParaRPr lang="cs-CZ" sz="2800" b="1" u="sng" dirty="0">
              <a:solidFill>
                <a:srgbClr val="FF0000"/>
              </a:solidFill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20138" y="695180"/>
            <a:ext cx="3483132" cy="5206855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890348" y="198870"/>
            <a:ext cx="3108975" cy="6368184"/>
          </a:xfrm>
          <a:prstGeom prst="rect">
            <a:avLst/>
          </a:prstGeom>
        </p:spPr>
      </p:pic>
      <p:pic>
        <p:nvPicPr>
          <p:cNvPr id="3" name="AJ3- poslech 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3998" y="1286019"/>
            <a:ext cx="609600" cy="6096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426035" y="2800989"/>
            <a:ext cx="46551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North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America       = Severní Amerika</a:t>
            </a:r>
          </a:p>
          <a:p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South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America       = Jižní Amerika</a:t>
            </a:r>
          </a:p>
          <a:p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he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Antarctic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          = Antarktida</a:t>
            </a:r>
          </a:p>
          <a:p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Africa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                       = Afrika</a:t>
            </a:r>
          </a:p>
          <a:p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</a:rPr>
              <a:t>he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Czech Republic  = Česká republika</a:t>
            </a:r>
          </a:p>
          <a:p>
            <a:r>
              <a:rPr lang="cs-CZ" dirty="0" smtClean="0"/>
              <a:t>_____________________________________</a:t>
            </a:r>
          </a:p>
          <a:p>
            <a:r>
              <a:rPr lang="cs-CZ" dirty="0" err="1">
                <a:solidFill>
                  <a:srgbClr val="00B050"/>
                </a:solidFill>
              </a:rPr>
              <a:t>g</a:t>
            </a:r>
            <a:r>
              <a:rPr lang="cs-CZ" dirty="0" err="1" smtClean="0">
                <a:solidFill>
                  <a:srgbClr val="00B050"/>
                </a:solidFill>
              </a:rPr>
              <a:t>rass</a:t>
            </a:r>
            <a:r>
              <a:rPr lang="cs-CZ" dirty="0" smtClean="0">
                <a:solidFill>
                  <a:srgbClr val="00B050"/>
                </a:solidFill>
              </a:rPr>
              <a:t>                           = tráva</a:t>
            </a:r>
          </a:p>
          <a:p>
            <a:r>
              <a:rPr lang="cs-CZ" dirty="0" err="1" smtClean="0">
                <a:solidFill>
                  <a:srgbClr val="00B050"/>
                </a:solidFill>
              </a:rPr>
              <a:t>Leaves</a:t>
            </a:r>
            <a:r>
              <a:rPr lang="cs-CZ" dirty="0" smtClean="0">
                <a:solidFill>
                  <a:srgbClr val="00B050"/>
                </a:solidFill>
              </a:rPr>
              <a:t>                        = listy</a:t>
            </a:r>
          </a:p>
          <a:p>
            <a:r>
              <a:rPr lang="cs-CZ" dirty="0" err="1" smtClean="0">
                <a:solidFill>
                  <a:srgbClr val="00B050"/>
                </a:solidFill>
              </a:rPr>
              <a:t>Fruit</a:t>
            </a:r>
            <a:r>
              <a:rPr lang="cs-CZ" dirty="0" smtClean="0">
                <a:solidFill>
                  <a:srgbClr val="00B050"/>
                </a:solidFill>
              </a:rPr>
              <a:t>                           = ovoce</a:t>
            </a:r>
          </a:p>
          <a:p>
            <a:r>
              <a:rPr lang="cs-CZ" dirty="0" err="1" smtClean="0">
                <a:solidFill>
                  <a:srgbClr val="00B050"/>
                </a:solidFill>
              </a:rPr>
              <a:t>Nuts</a:t>
            </a:r>
            <a:r>
              <a:rPr lang="cs-CZ" dirty="0" smtClean="0">
                <a:solidFill>
                  <a:srgbClr val="00B050"/>
                </a:solidFill>
              </a:rPr>
              <a:t>                           = oříšky</a:t>
            </a:r>
          </a:p>
          <a:p>
            <a:r>
              <a:rPr lang="cs-CZ" dirty="0" smtClean="0"/>
              <a:t>------------------------------------------------------------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I </a:t>
            </a:r>
            <a:r>
              <a:rPr lang="cs-CZ" b="1" dirty="0" err="1" smtClean="0">
                <a:solidFill>
                  <a:srgbClr val="FF0000"/>
                </a:solidFill>
              </a:rPr>
              <a:t>am</a:t>
            </a:r>
            <a:r>
              <a:rPr lang="cs-CZ" b="1" dirty="0" smtClean="0">
                <a:solidFill>
                  <a:srgbClr val="FF0000"/>
                </a:solidFill>
              </a:rPr>
              <a:t> = </a:t>
            </a:r>
            <a:r>
              <a:rPr lang="cs-CZ" b="1" dirty="0" err="1" smtClean="0">
                <a:solidFill>
                  <a:srgbClr val="FF0000"/>
                </a:solidFill>
              </a:rPr>
              <a:t>I´m</a:t>
            </a:r>
            <a:r>
              <a:rPr lang="cs-CZ" b="1" dirty="0" smtClean="0">
                <a:solidFill>
                  <a:srgbClr val="FF0000"/>
                </a:solidFill>
              </a:rPr>
              <a:t> …             = Já jsem …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I </a:t>
            </a:r>
            <a:r>
              <a:rPr lang="cs-CZ" b="1" dirty="0" err="1" smtClean="0">
                <a:solidFill>
                  <a:srgbClr val="FF0000"/>
                </a:solidFill>
              </a:rPr>
              <a:t>am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from</a:t>
            </a:r>
            <a:r>
              <a:rPr lang="cs-CZ" b="1" dirty="0" smtClean="0">
                <a:solidFill>
                  <a:srgbClr val="FF0000"/>
                </a:solidFill>
              </a:rPr>
              <a:t> …              = Já jsem z …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8185982" y="2378076"/>
            <a:ext cx="3135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 smtClean="0">
                <a:solidFill>
                  <a:srgbClr val="FF0000"/>
                </a:solidFill>
              </a:rPr>
              <a:t>Zapiš si další slovíčka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 rot="19938428">
            <a:off x="1257523" y="1125261"/>
            <a:ext cx="211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w</a:t>
            </a:r>
            <a:r>
              <a:rPr lang="cs-CZ" dirty="0" err="1" smtClean="0"/>
              <a:t>ings</a:t>
            </a:r>
            <a:r>
              <a:rPr lang="cs-CZ" dirty="0" smtClean="0"/>
              <a:t> = křídla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829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455" y="734291"/>
            <a:ext cx="11236036" cy="914400"/>
          </a:xfrm>
        </p:spPr>
        <p:txBody>
          <a:bodyPr>
            <a:normAutofit fontScale="90000"/>
          </a:bodyPr>
          <a:lstStyle/>
          <a:p>
            <a:r>
              <a:rPr lang="cs-CZ" sz="3100" b="1" u="sng" dirty="0">
                <a:solidFill>
                  <a:srgbClr val="7030A0"/>
                </a:solidFill>
              </a:rPr>
              <a:t>Neurčitý člen</a:t>
            </a:r>
            <a:r>
              <a:rPr lang="cs-CZ" sz="3100" dirty="0">
                <a:solidFill>
                  <a:srgbClr val="7030A0"/>
                </a:solidFill>
              </a:rPr>
              <a:t> vyjadřuje, že podstatné jméno není nijak blíže určeno. Posluchač/čtenář tedy neví, jakou konkrétní </a:t>
            </a:r>
            <a:r>
              <a:rPr lang="cs-CZ" sz="3100" dirty="0" smtClean="0">
                <a:solidFill>
                  <a:srgbClr val="7030A0"/>
                </a:solidFill>
              </a:rPr>
              <a:t>věc (zvíře) </a:t>
            </a:r>
            <a:r>
              <a:rPr lang="cs-CZ" sz="3100" dirty="0">
                <a:solidFill>
                  <a:srgbClr val="7030A0"/>
                </a:solidFill>
              </a:rPr>
              <a:t>si pod daným podstatným jménem má </a:t>
            </a:r>
            <a:r>
              <a:rPr lang="cs-CZ" sz="3100" dirty="0" smtClean="0">
                <a:solidFill>
                  <a:srgbClr val="7030A0"/>
                </a:solidFill>
              </a:rPr>
              <a:t>představit</a:t>
            </a:r>
            <a:r>
              <a:rPr lang="cs-CZ" sz="3100" dirty="0" smtClean="0"/>
              <a:t>.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3456" y="1648691"/>
            <a:ext cx="5098472" cy="4528272"/>
          </a:xfrm>
        </p:spPr>
        <p:txBody>
          <a:bodyPr>
            <a:normAutofit fontScale="62500" lnSpcReduction="20000"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 </a:t>
            </a:r>
            <a:r>
              <a:rPr lang="en-US" sz="3200" dirty="0" err="1">
                <a:solidFill>
                  <a:srgbClr val="7030A0"/>
                </a:solidFill>
              </a:rPr>
              <a:t>má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neurčitý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člen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dva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tvary</a:t>
            </a:r>
            <a:r>
              <a:rPr lang="en-US" sz="3200" dirty="0">
                <a:solidFill>
                  <a:srgbClr val="7030A0"/>
                </a:solidFill>
              </a:rPr>
              <a:t>: </a:t>
            </a:r>
            <a:r>
              <a:rPr lang="en-US" sz="3200" b="1" u="sng" dirty="0">
                <a:solidFill>
                  <a:srgbClr val="7030A0"/>
                </a:solidFill>
              </a:rPr>
              <a:t>"a", "</a:t>
            </a:r>
            <a:r>
              <a:rPr lang="en-US" sz="3200" b="1" u="sng" dirty="0" smtClean="0">
                <a:solidFill>
                  <a:srgbClr val="7030A0"/>
                </a:solidFill>
              </a:rPr>
              <a:t>an„</a:t>
            </a:r>
            <a:endParaRPr lang="cs-CZ" sz="3200" b="1" u="sng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cs-CZ" sz="3200" b="1" u="sng" dirty="0" smtClean="0">
              <a:solidFill>
                <a:srgbClr val="7030A0"/>
              </a:solidFill>
            </a:endParaRPr>
          </a:p>
          <a:p>
            <a:pPr fontAlgn="base"/>
            <a:r>
              <a:rPr lang="cs-CZ" sz="3200" b="1" dirty="0">
                <a:solidFill>
                  <a:srgbClr val="00B050"/>
                </a:solidFill>
              </a:rPr>
              <a:t>Neurčitý člen "a" [ə</a:t>
            </a:r>
            <a:r>
              <a:rPr lang="cs-CZ" sz="3200" b="1" dirty="0" smtClean="0">
                <a:solidFill>
                  <a:srgbClr val="00B050"/>
                </a:solidFill>
              </a:rPr>
              <a:t>]</a:t>
            </a:r>
            <a:endParaRPr lang="cs-CZ" sz="3200" dirty="0">
              <a:solidFill>
                <a:srgbClr val="00B050"/>
              </a:solidFill>
            </a:endParaRPr>
          </a:p>
          <a:p>
            <a:pPr fontAlgn="base"/>
            <a:r>
              <a:rPr lang="cs-CZ" sz="3200" b="1" dirty="0"/>
              <a:t>Neurčitý člen "a"</a:t>
            </a:r>
            <a:r>
              <a:rPr lang="cs-CZ" sz="3200" dirty="0"/>
              <a:t> patří </a:t>
            </a:r>
            <a:r>
              <a:rPr lang="cs-CZ" sz="3200" b="1" dirty="0"/>
              <a:t>před</a:t>
            </a:r>
            <a:r>
              <a:rPr lang="cs-CZ" sz="3200" dirty="0"/>
              <a:t> ta </a:t>
            </a:r>
            <a:r>
              <a:rPr lang="cs-CZ" sz="3200" b="1" dirty="0"/>
              <a:t>podstatná </a:t>
            </a:r>
            <a:r>
              <a:rPr lang="cs-CZ" sz="3200" b="1" dirty="0" smtClean="0"/>
              <a:t>jména </a:t>
            </a:r>
            <a:r>
              <a:rPr lang="cs-CZ" sz="3200" dirty="0" smtClean="0"/>
              <a:t>,která</a:t>
            </a:r>
            <a:r>
              <a:rPr lang="cs-CZ" sz="3200" dirty="0"/>
              <a:t> </a:t>
            </a:r>
            <a:r>
              <a:rPr lang="cs-CZ" sz="3200" b="1" dirty="0"/>
              <a:t>začínají na </a:t>
            </a:r>
            <a:r>
              <a:rPr lang="cs-CZ" sz="3200" b="1" dirty="0" smtClean="0"/>
              <a:t>vyslovovanou</a:t>
            </a:r>
          </a:p>
          <a:p>
            <a:pPr marL="0" indent="0" fontAlgn="base">
              <a:buNone/>
            </a:pPr>
            <a:r>
              <a:rPr lang="cs-CZ" sz="3200" b="1" dirty="0"/>
              <a:t> </a:t>
            </a:r>
            <a:r>
              <a:rPr lang="cs-CZ" sz="3200" b="1" dirty="0" smtClean="0"/>
              <a:t>    </a:t>
            </a:r>
            <a:r>
              <a:rPr lang="cs-CZ" sz="3200" b="1" dirty="0"/>
              <a:t> </a:t>
            </a:r>
            <a:r>
              <a:rPr lang="cs-CZ" sz="3200" b="1" dirty="0">
                <a:solidFill>
                  <a:srgbClr val="00B050"/>
                </a:solidFill>
              </a:rPr>
              <a:t>souhlásku</a:t>
            </a:r>
            <a:r>
              <a:rPr lang="cs-CZ" sz="3200" dirty="0">
                <a:solidFill>
                  <a:srgbClr val="00B050"/>
                </a:solidFill>
              </a:rPr>
              <a:t>.</a:t>
            </a:r>
          </a:p>
          <a:p>
            <a:pPr fontAlgn="base"/>
            <a:r>
              <a:rPr lang="cs-CZ" sz="3200" b="1" dirty="0">
                <a:solidFill>
                  <a:srgbClr val="00B050"/>
                </a:solidFill>
              </a:rPr>
              <a:t>a</a:t>
            </a:r>
            <a:r>
              <a:rPr lang="cs-CZ" sz="3200" dirty="0"/>
              <a:t> </a:t>
            </a:r>
            <a:r>
              <a:rPr lang="cs-CZ" sz="3200" b="1" dirty="0">
                <a:solidFill>
                  <a:srgbClr val="00B050"/>
                </a:solidFill>
              </a:rPr>
              <a:t>h</a:t>
            </a:r>
            <a:r>
              <a:rPr lang="cs-CZ" sz="3200" dirty="0"/>
              <a:t>ouse [</a:t>
            </a:r>
            <a:r>
              <a:rPr lang="cs-CZ" sz="3200" b="1" dirty="0" err="1"/>
              <a:t>h</a:t>
            </a:r>
            <a:r>
              <a:rPr lang="cs-CZ" sz="3200" dirty="0" err="1"/>
              <a:t>aʊs</a:t>
            </a:r>
            <a:r>
              <a:rPr lang="cs-CZ" sz="3200" dirty="0"/>
              <a:t>]</a:t>
            </a:r>
          </a:p>
          <a:p>
            <a:pPr fontAlgn="base"/>
            <a:r>
              <a:rPr lang="cs-CZ" sz="3200" b="1" dirty="0">
                <a:solidFill>
                  <a:srgbClr val="00B050"/>
                </a:solidFill>
              </a:rPr>
              <a:t>a</a:t>
            </a:r>
            <a:r>
              <a:rPr lang="cs-CZ" sz="3200" dirty="0"/>
              <a:t> </a:t>
            </a:r>
            <a:r>
              <a:rPr lang="cs-CZ" sz="3200" b="1" dirty="0" err="1">
                <a:solidFill>
                  <a:srgbClr val="00B050"/>
                </a:solidFill>
              </a:rPr>
              <a:t>c</a:t>
            </a:r>
            <a:r>
              <a:rPr lang="cs-CZ" sz="3200" dirty="0" err="1"/>
              <a:t>lock</a:t>
            </a:r>
            <a:r>
              <a:rPr lang="cs-CZ" sz="3200" dirty="0"/>
              <a:t> [</a:t>
            </a:r>
            <a:r>
              <a:rPr lang="cs-CZ" sz="3200" b="1" dirty="0" err="1"/>
              <a:t>k</a:t>
            </a:r>
            <a:r>
              <a:rPr lang="cs-CZ" sz="3200" dirty="0" err="1"/>
              <a:t>lɒk</a:t>
            </a:r>
            <a:r>
              <a:rPr lang="cs-CZ" sz="3200" dirty="0" smtClean="0"/>
              <a:t>]</a:t>
            </a:r>
          </a:p>
          <a:p>
            <a:pPr marL="0" indent="0" fontAlgn="base">
              <a:buNone/>
            </a:pPr>
            <a:endParaRPr lang="cs-CZ" sz="3200" dirty="0"/>
          </a:p>
          <a:p>
            <a:pPr fontAlgn="base"/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Neurčitý člen "</a:t>
            </a:r>
            <a:r>
              <a:rPr lang="cs-CZ" sz="3200" b="1" dirty="0" err="1">
                <a:solidFill>
                  <a:schemeClr val="accent2">
                    <a:lumMod val="75000"/>
                  </a:schemeClr>
                </a:solidFill>
              </a:rPr>
              <a:t>an</a:t>
            </a:r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" [</a:t>
            </a:r>
            <a:r>
              <a:rPr lang="cs-CZ" sz="3200" b="1" dirty="0" err="1">
                <a:solidFill>
                  <a:schemeClr val="accent2">
                    <a:lumMod val="75000"/>
                  </a:schemeClr>
                </a:solidFill>
              </a:rPr>
              <a:t>ən</a:t>
            </a:r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]</a:t>
            </a:r>
            <a:endParaRPr lang="cs-CZ" sz="3200" dirty="0">
              <a:solidFill>
                <a:schemeClr val="accent2">
                  <a:lumMod val="75000"/>
                </a:schemeClr>
              </a:solidFill>
            </a:endParaRPr>
          </a:p>
          <a:p>
            <a:pPr fontAlgn="base"/>
            <a:r>
              <a:rPr lang="cs-CZ" sz="3200" b="1" dirty="0"/>
              <a:t>Neurčitý člen "</a:t>
            </a:r>
            <a:r>
              <a:rPr lang="cs-CZ" sz="3200" b="1" dirty="0" err="1"/>
              <a:t>an</a:t>
            </a:r>
            <a:r>
              <a:rPr lang="cs-CZ" sz="3200" b="1" dirty="0"/>
              <a:t>"</a:t>
            </a:r>
            <a:r>
              <a:rPr lang="cs-CZ" sz="3200" dirty="0"/>
              <a:t> patří </a:t>
            </a:r>
            <a:r>
              <a:rPr lang="cs-CZ" sz="3200" b="1" dirty="0"/>
              <a:t>před</a:t>
            </a:r>
            <a:r>
              <a:rPr lang="cs-CZ" sz="3200" dirty="0"/>
              <a:t> ta </a:t>
            </a:r>
            <a:r>
              <a:rPr lang="cs-CZ" sz="3200" b="1" dirty="0"/>
              <a:t>podstatná </a:t>
            </a:r>
            <a:r>
              <a:rPr lang="cs-CZ" sz="3200" b="1" dirty="0" smtClean="0"/>
              <a:t>jména</a:t>
            </a:r>
            <a:r>
              <a:rPr lang="cs-CZ" sz="3200" dirty="0" smtClean="0"/>
              <a:t>, která</a:t>
            </a:r>
            <a:r>
              <a:rPr lang="cs-CZ" sz="3200" dirty="0"/>
              <a:t> </a:t>
            </a:r>
            <a:r>
              <a:rPr lang="cs-CZ" sz="3200" b="1" dirty="0"/>
              <a:t>začínají na vyslovovanou </a:t>
            </a:r>
            <a:endParaRPr lang="cs-CZ" sz="3200" b="1" dirty="0" smtClean="0"/>
          </a:p>
          <a:p>
            <a:pPr marL="0" indent="0" fontAlgn="base">
              <a:buNone/>
            </a:pPr>
            <a:r>
              <a:rPr lang="cs-CZ" sz="3200" b="1" dirty="0"/>
              <a:t> </a:t>
            </a:r>
            <a:r>
              <a:rPr lang="cs-CZ" sz="3200" b="1" dirty="0" smtClean="0"/>
              <a:t>   </a:t>
            </a:r>
            <a:r>
              <a:rPr lang="cs-CZ" sz="3200" b="1" dirty="0" smtClean="0">
                <a:solidFill>
                  <a:schemeClr val="accent2">
                    <a:lumMod val="75000"/>
                  </a:schemeClr>
                </a:solidFill>
              </a:rPr>
              <a:t>samohlásku</a:t>
            </a:r>
            <a:r>
              <a:rPr lang="cs-CZ" sz="32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fontAlgn="base"/>
            <a:r>
              <a:rPr lang="cs-CZ" sz="3200" b="1" dirty="0" err="1">
                <a:solidFill>
                  <a:schemeClr val="accent2">
                    <a:lumMod val="75000"/>
                  </a:schemeClr>
                </a:solidFill>
              </a:rPr>
              <a:t>an</a:t>
            </a:r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3200" b="1" dirty="0" err="1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cs-CZ" sz="3200" dirty="0" err="1"/>
              <a:t>pple</a:t>
            </a:r>
            <a:r>
              <a:rPr lang="cs-CZ" sz="3200" dirty="0"/>
              <a:t> [ˈ</a:t>
            </a:r>
            <a:r>
              <a:rPr lang="cs-CZ" sz="3200" b="1" dirty="0" err="1"/>
              <a:t>æ</a:t>
            </a:r>
            <a:r>
              <a:rPr lang="cs-CZ" sz="3200" dirty="0" err="1"/>
              <a:t>pəl</a:t>
            </a:r>
            <a:r>
              <a:rPr lang="cs-CZ" sz="3200" dirty="0"/>
              <a:t>]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832765" y="1468582"/>
            <a:ext cx="6026726" cy="5195454"/>
          </a:xfrm>
        </p:spPr>
        <p:txBody>
          <a:bodyPr>
            <a:normAutofit fontScale="62500" lnSpcReduction="20000"/>
          </a:bodyPr>
          <a:lstStyle/>
          <a:p>
            <a:pPr fontAlgn="t"/>
            <a:r>
              <a:rPr lang="cs-CZ" sz="3800" b="1" dirty="0">
                <a:solidFill>
                  <a:srgbClr val="7030A0"/>
                </a:solidFill>
              </a:rPr>
              <a:t>Kdy použít neurčitý člen "a, </a:t>
            </a:r>
            <a:r>
              <a:rPr lang="cs-CZ" sz="3800" b="1" dirty="0" err="1">
                <a:solidFill>
                  <a:srgbClr val="7030A0"/>
                </a:solidFill>
              </a:rPr>
              <a:t>an</a:t>
            </a:r>
            <a:r>
              <a:rPr lang="cs-CZ" sz="3800" b="1" dirty="0">
                <a:solidFill>
                  <a:srgbClr val="7030A0"/>
                </a:solidFill>
              </a:rPr>
              <a:t>"?</a:t>
            </a:r>
          </a:p>
          <a:p>
            <a:pPr marL="0" indent="0" fontAlgn="t">
              <a:buNone/>
            </a:pPr>
            <a:r>
              <a:rPr lang="cs-CZ" b="1" dirty="0">
                <a:solidFill>
                  <a:srgbClr val="7030A0"/>
                </a:solidFill>
              </a:rPr>
              <a:t>1. Uvádíme novou informaci</a:t>
            </a:r>
          </a:p>
          <a:p>
            <a:pPr fontAlgn="base"/>
            <a:r>
              <a:rPr lang="cs-CZ" dirty="0"/>
              <a:t>Neurčitý člen používáme tehdy, když </a:t>
            </a:r>
            <a:r>
              <a:rPr lang="cs-CZ" b="1" dirty="0"/>
              <a:t>mluvíme o něčem poprvé</a:t>
            </a:r>
            <a:r>
              <a:rPr lang="cs-CZ" dirty="0" smtClean="0"/>
              <a:t>.</a:t>
            </a:r>
          </a:p>
          <a:p>
            <a:pPr marL="0" indent="0" fontAlgn="base">
              <a:buNone/>
            </a:pPr>
            <a:endParaRPr lang="cs-CZ" dirty="0"/>
          </a:p>
          <a:p>
            <a:pPr marL="0" indent="0" fontAlgn="base">
              <a:buNone/>
            </a:pPr>
            <a:r>
              <a:rPr lang="cs-CZ" b="1" dirty="0">
                <a:solidFill>
                  <a:srgbClr val="7030A0"/>
                </a:solidFill>
              </a:rPr>
              <a:t>2. Mluvíme o lidech nebo věcech </a:t>
            </a:r>
            <a:r>
              <a:rPr lang="cs-CZ" b="1" dirty="0" smtClean="0">
                <a:solidFill>
                  <a:srgbClr val="7030A0"/>
                </a:solidFill>
              </a:rPr>
              <a:t>obecně</a:t>
            </a:r>
            <a:r>
              <a:rPr lang="cs-CZ" dirty="0" smtClean="0">
                <a:solidFill>
                  <a:srgbClr val="7030A0"/>
                </a:solidFill>
              </a:rPr>
              <a:t>, </a:t>
            </a:r>
            <a:r>
              <a:rPr lang="cs-CZ" dirty="0" smtClean="0"/>
              <a:t>nemáme </a:t>
            </a:r>
            <a:r>
              <a:rPr lang="cs-CZ" dirty="0"/>
              <a:t>na mysli nic a nikoho konkrétního</a:t>
            </a:r>
            <a:r>
              <a:rPr lang="cs-CZ" dirty="0" smtClean="0"/>
              <a:t>.</a:t>
            </a:r>
          </a:p>
          <a:p>
            <a:pPr fontAlgn="base"/>
            <a:endParaRPr lang="cs-CZ" dirty="0"/>
          </a:p>
          <a:p>
            <a:pPr marL="0" indent="0" fontAlgn="base">
              <a:buNone/>
            </a:pPr>
            <a:r>
              <a:rPr lang="cs-CZ" b="1" dirty="0">
                <a:solidFill>
                  <a:srgbClr val="7030A0"/>
                </a:solidFill>
              </a:rPr>
              <a:t>3. Povolání</a:t>
            </a:r>
            <a:endParaRPr lang="cs-CZ" dirty="0">
              <a:solidFill>
                <a:srgbClr val="7030A0"/>
              </a:solidFill>
            </a:endParaRPr>
          </a:p>
          <a:p>
            <a:pPr fontAlgn="base"/>
            <a:r>
              <a:rPr lang="cs-CZ" dirty="0"/>
              <a:t>Člen neurčitý se používá tehdy, když mluvíme o </a:t>
            </a:r>
            <a:r>
              <a:rPr lang="cs-CZ" b="1" dirty="0"/>
              <a:t>povolání</a:t>
            </a:r>
            <a:r>
              <a:rPr lang="cs-CZ" dirty="0"/>
              <a:t>.</a:t>
            </a:r>
          </a:p>
          <a:p>
            <a:pPr fontAlgn="base"/>
            <a:r>
              <a:rPr lang="cs-CZ" i="1" dirty="0" err="1"/>
              <a:t>He's</a:t>
            </a:r>
            <a:r>
              <a:rPr lang="cs-CZ" i="1" dirty="0"/>
              <a:t> </a:t>
            </a:r>
            <a:r>
              <a:rPr lang="cs-CZ" b="1" i="1" dirty="0"/>
              <a:t>a </a:t>
            </a:r>
            <a:r>
              <a:rPr lang="cs-CZ" b="1" i="1" dirty="0" err="1"/>
              <a:t>good</a:t>
            </a:r>
            <a:r>
              <a:rPr lang="cs-CZ" b="1" i="1" dirty="0"/>
              <a:t> </a:t>
            </a:r>
            <a:r>
              <a:rPr lang="cs-CZ" b="1" i="1" dirty="0" err="1"/>
              <a:t>teacher</a:t>
            </a:r>
            <a:r>
              <a:rPr lang="cs-CZ" dirty="0"/>
              <a:t>. Je dobrý učitel</a:t>
            </a:r>
            <a:r>
              <a:rPr lang="cs-CZ" dirty="0" smtClean="0"/>
              <a:t>.</a:t>
            </a:r>
          </a:p>
          <a:p>
            <a:pPr fontAlgn="base"/>
            <a:endParaRPr lang="cs-CZ" dirty="0"/>
          </a:p>
          <a:p>
            <a:pPr marL="0" indent="0" fontAlgn="base">
              <a:buNone/>
            </a:pPr>
            <a:r>
              <a:rPr lang="cs-CZ" b="1" dirty="0"/>
              <a:t>4. Neurčitý člen použijeme tehdy, když chceme </a:t>
            </a:r>
            <a:r>
              <a:rPr lang="cs-CZ" b="1" dirty="0">
                <a:solidFill>
                  <a:srgbClr val="7030A0"/>
                </a:solidFill>
              </a:rPr>
              <a:t>blíže popsat osobu či věc pomocí přídavného jména</a:t>
            </a:r>
            <a:r>
              <a:rPr lang="cs-CZ" b="1" dirty="0" smtClean="0">
                <a:solidFill>
                  <a:srgbClr val="7030A0"/>
                </a:solidFill>
              </a:rPr>
              <a:t>.                                   </a:t>
            </a:r>
            <a:r>
              <a:rPr lang="cs-CZ" i="1" dirty="0" smtClean="0"/>
              <a:t>          He </a:t>
            </a:r>
            <a:r>
              <a:rPr lang="cs-CZ" i="1" dirty="0" err="1"/>
              <a:t>is</a:t>
            </a:r>
            <a:r>
              <a:rPr lang="cs-CZ" i="1" dirty="0"/>
              <a:t> </a:t>
            </a:r>
            <a:r>
              <a:rPr lang="cs-CZ" b="1" i="1" dirty="0"/>
              <a:t>a </a:t>
            </a:r>
            <a:r>
              <a:rPr lang="cs-CZ" b="1" i="1" dirty="0" err="1"/>
              <a:t>good</a:t>
            </a:r>
            <a:r>
              <a:rPr lang="cs-CZ" b="1" i="1" dirty="0"/>
              <a:t> student</a:t>
            </a:r>
            <a:r>
              <a:rPr lang="cs-CZ" i="1" dirty="0"/>
              <a:t>.</a:t>
            </a:r>
            <a:r>
              <a:rPr lang="cs-CZ" dirty="0"/>
              <a:t> Je dobrý student</a:t>
            </a:r>
            <a:r>
              <a:rPr lang="cs-CZ" dirty="0" smtClean="0"/>
              <a:t>.</a:t>
            </a:r>
          </a:p>
          <a:p>
            <a:pPr marL="0" indent="0" fontAlgn="base">
              <a:buNone/>
            </a:pPr>
            <a:r>
              <a:rPr lang="cs-CZ" b="1" dirty="0">
                <a:solidFill>
                  <a:srgbClr val="7030A0"/>
                </a:solidFill>
              </a:rPr>
              <a:t>5. Místo číslovky jedna</a:t>
            </a:r>
            <a:endParaRPr lang="cs-CZ" dirty="0">
              <a:solidFill>
                <a:srgbClr val="7030A0"/>
              </a:solidFill>
            </a:endParaRPr>
          </a:p>
          <a:p>
            <a:pPr fontAlgn="base"/>
            <a:r>
              <a:rPr lang="cs-CZ" dirty="0"/>
              <a:t>Neurčitý člen "a, </a:t>
            </a:r>
            <a:r>
              <a:rPr lang="cs-CZ" dirty="0" err="1"/>
              <a:t>an</a:t>
            </a:r>
            <a:r>
              <a:rPr lang="cs-CZ" dirty="0"/>
              <a:t>", je vlastně zkratkou z číslovky "</a:t>
            </a:r>
            <a:r>
              <a:rPr lang="cs-CZ" dirty="0" err="1"/>
              <a:t>one</a:t>
            </a:r>
            <a:r>
              <a:rPr lang="cs-CZ" dirty="0"/>
              <a:t>".</a:t>
            </a:r>
          </a:p>
          <a:p>
            <a:pPr fontAlgn="base"/>
            <a:endParaRPr lang="cs-CZ" dirty="0" smtClean="0"/>
          </a:p>
          <a:p>
            <a:pPr fontAlgn="base"/>
            <a:endParaRPr lang="cs-CZ" dirty="0"/>
          </a:p>
          <a:p>
            <a:endParaRPr lang="cs-CZ" dirty="0"/>
          </a:p>
        </p:txBody>
      </p:sp>
      <p:sp>
        <p:nvSpPr>
          <p:cNvPr id="5" name="Ovál 4"/>
          <p:cNvSpPr/>
          <p:nvPr/>
        </p:nvSpPr>
        <p:spPr>
          <a:xfrm>
            <a:off x="5874327" y="556952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5728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Doplňování neurčitého členu a/</a:t>
            </a:r>
            <a:r>
              <a:rPr lang="cs-CZ" dirty="0" err="1" smtClean="0">
                <a:solidFill>
                  <a:srgbClr val="FF0000"/>
                </a:solidFill>
              </a:rPr>
              <a:t>an</a:t>
            </a:r>
            <a:r>
              <a:rPr lang="cs-CZ" dirty="0" smtClean="0">
                <a:solidFill>
                  <a:srgbClr val="FF0000"/>
                </a:solidFill>
              </a:rPr>
              <a:t>: WB 50/5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90946" y="1825625"/>
            <a:ext cx="385156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ZJEDNODUŠENÉ PRAVIDLO:</a:t>
            </a:r>
          </a:p>
          <a:p>
            <a:r>
              <a:rPr lang="cs-CZ" b="1" dirty="0" smtClean="0">
                <a:solidFill>
                  <a:srgbClr val="00B050"/>
                </a:solidFill>
              </a:rPr>
              <a:t>a</a:t>
            </a:r>
            <a:r>
              <a:rPr lang="cs-CZ" dirty="0" smtClean="0">
                <a:solidFill>
                  <a:srgbClr val="00B050"/>
                </a:solidFill>
              </a:rPr>
              <a:t>- pokud slovo začíná na </a:t>
            </a:r>
            <a:r>
              <a:rPr lang="cs-CZ" b="1" dirty="0" smtClean="0">
                <a:solidFill>
                  <a:srgbClr val="00B050"/>
                </a:solidFill>
              </a:rPr>
              <a:t>souhlásku</a:t>
            </a:r>
          </a:p>
          <a:p>
            <a:endParaRPr lang="cs-CZ" dirty="0"/>
          </a:p>
          <a:p>
            <a:r>
              <a:rPr lang="cs-CZ" b="1" dirty="0" err="1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cs-CZ" b="1" dirty="0" err="1" smtClean="0">
                <a:solidFill>
                  <a:schemeClr val="accent2">
                    <a:lumMod val="75000"/>
                  </a:schemeClr>
                </a:solidFill>
              </a:rPr>
              <a:t>n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 – pokud slovo začíná </a:t>
            </a:r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na samohlásku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   (a, e, i, o, u)</a:t>
            </a:r>
            <a:endParaRPr lang="cs-CZ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03964" y="1980846"/>
            <a:ext cx="7781926" cy="419611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342909" y="3657600"/>
            <a:ext cx="2313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It´s</a:t>
            </a:r>
            <a:r>
              <a:rPr lang="cs-CZ" dirty="0" smtClean="0"/>
              <a:t> </a:t>
            </a:r>
            <a:r>
              <a:rPr lang="cs-CZ" b="1" dirty="0" smtClean="0">
                <a:solidFill>
                  <a:srgbClr val="00B050"/>
                </a:solidFill>
              </a:rPr>
              <a:t>a</a:t>
            </a:r>
            <a:r>
              <a:rPr lang="cs-CZ" dirty="0" smtClean="0"/>
              <a:t> </a:t>
            </a:r>
            <a:r>
              <a:rPr lang="cs-CZ" dirty="0" err="1" smtClean="0"/>
              <a:t>parrot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9656618" y="3709572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It´s</a:t>
            </a:r>
            <a:r>
              <a:rPr lang="cs-CZ" dirty="0" smtClean="0"/>
              <a:t> </a:t>
            </a:r>
            <a:r>
              <a:rPr lang="cs-CZ" b="1" dirty="0" smtClean="0">
                <a:solidFill>
                  <a:srgbClr val="00B050"/>
                </a:solidFill>
              </a:rPr>
              <a:t>a</a:t>
            </a:r>
            <a:r>
              <a:rPr lang="cs-CZ" dirty="0" smtClean="0"/>
              <a:t> </a:t>
            </a:r>
            <a:r>
              <a:rPr lang="cs-CZ" dirty="0" err="1" smtClean="0"/>
              <a:t>penguin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368946" y="5652655"/>
            <a:ext cx="2216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It</a:t>
            </a:r>
            <a:r>
              <a:rPr lang="cs-CZ" dirty="0" smtClean="0"/>
              <a:t> ´s </a:t>
            </a:r>
            <a:r>
              <a:rPr lang="cs-CZ" b="1" dirty="0" err="1" smtClean="0">
                <a:solidFill>
                  <a:schemeClr val="accent2">
                    <a:lumMod val="75000"/>
                  </a:schemeClr>
                </a:solidFill>
              </a:rPr>
              <a:t>an</a:t>
            </a:r>
            <a:r>
              <a:rPr lang="cs-CZ" dirty="0" smtClean="0"/>
              <a:t> </a:t>
            </a:r>
            <a:r>
              <a:rPr lang="cs-CZ" dirty="0" err="1" smtClean="0"/>
              <a:t>eagle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218218" y="5652655"/>
            <a:ext cx="189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It´s</a:t>
            </a:r>
            <a:r>
              <a:rPr lang="cs-CZ" dirty="0" smtClean="0"/>
              <a:t> </a:t>
            </a:r>
            <a:r>
              <a:rPr lang="cs-CZ" b="1" dirty="0" smtClean="0">
                <a:solidFill>
                  <a:srgbClr val="00B050"/>
                </a:solidFill>
              </a:rPr>
              <a:t>a</a:t>
            </a:r>
            <a:r>
              <a:rPr lang="cs-CZ" dirty="0" smtClean="0"/>
              <a:t> </a:t>
            </a:r>
            <a:r>
              <a:rPr lang="cs-CZ" dirty="0" err="1" smtClean="0"/>
              <a:t>snake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9781309" y="5779921"/>
            <a:ext cx="1856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It´s</a:t>
            </a:r>
            <a:r>
              <a:rPr lang="cs-CZ" dirty="0" smtClean="0"/>
              <a:t> </a:t>
            </a:r>
            <a:r>
              <a:rPr lang="cs-CZ" b="1" dirty="0" err="1" smtClean="0">
                <a:solidFill>
                  <a:schemeClr val="accent2">
                    <a:lumMod val="75000"/>
                  </a:schemeClr>
                </a:solidFill>
              </a:rPr>
              <a:t>an</a:t>
            </a:r>
            <a:r>
              <a:rPr lang="cs-CZ" dirty="0" smtClean="0"/>
              <a:t> </a:t>
            </a:r>
            <a:r>
              <a:rPr lang="cs-CZ" dirty="0" err="1" smtClean="0"/>
              <a:t>elephant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8593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4909" y="365126"/>
            <a:ext cx="10868891" cy="480002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Věty,  které použiju při popisu: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4909" y="955963"/>
            <a:ext cx="11042073" cy="5417127"/>
          </a:xfrm>
        </p:spPr>
        <p:txBody>
          <a:bodyPr/>
          <a:lstStyle/>
          <a:p>
            <a:r>
              <a:rPr lang="cs-CZ" dirty="0" smtClean="0"/>
              <a:t>I </a:t>
            </a:r>
            <a:r>
              <a:rPr lang="cs-CZ" dirty="0" err="1" smtClean="0"/>
              <a:t>like</a:t>
            </a:r>
            <a:r>
              <a:rPr lang="cs-CZ" dirty="0" smtClean="0"/>
              <a:t>                              mám rád-a, líbí se  mi</a:t>
            </a:r>
          </a:p>
          <a:p>
            <a:r>
              <a:rPr lang="cs-CZ" dirty="0" smtClean="0"/>
              <a:t>I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got</a:t>
            </a:r>
            <a:r>
              <a:rPr lang="cs-CZ" dirty="0" smtClean="0"/>
              <a:t>                    </a:t>
            </a:r>
            <a:r>
              <a:rPr lang="cs-CZ" dirty="0" err="1" smtClean="0"/>
              <a:t>I´ve</a:t>
            </a:r>
            <a:r>
              <a:rPr lang="cs-CZ" dirty="0" smtClean="0"/>
              <a:t> </a:t>
            </a:r>
            <a:r>
              <a:rPr lang="cs-CZ" dirty="0" err="1" smtClean="0"/>
              <a:t>got</a:t>
            </a:r>
            <a:r>
              <a:rPr lang="cs-CZ" dirty="0" smtClean="0"/>
              <a:t>                         mám</a:t>
            </a:r>
          </a:p>
          <a:p>
            <a:r>
              <a:rPr lang="cs-CZ" dirty="0" smtClean="0"/>
              <a:t>I </a:t>
            </a:r>
            <a:r>
              <a:rPr lang="cs-CZ" dirty="0" err="1" smtClean="0"/>
              <a:t>am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…                </a:t>
            </a:r>
            <a:r>
              <a:rPr lang="cs-CZ" dirty="0" err="1" smtClean="0"/>
              <a:t>I´m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…                    jsem z …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9" y="2521527"/>
            <a:ext cx="8782626" cy="421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8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568036" y="365125"/>
            <a:ext cx="10785764" cy="507711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WB 50/ 6 – kontrola řešení 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728" y="931220"/>
            <a:ext cx="9365672" cy="560283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8077200" y="264621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 err="1" smtClean="0"/>
              <a:t>crocodile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8077200" y="3200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</a:t>
            </a:r>
            <a:r>
              <a:rPr lang="cs-CZ" dirty="0" err="1" smtClean="0"/>
              <a:t>n</a:t>
            </a:r>
            <a:r>
              <a:rPr lang="cs-CZ" dirty="0" smtClean="0"/>
              <a:t> </a:t>
            </a:r>
            <a:r>
              <a:rPr lang="cs-CZ" dirty="0" err="1" smtClean="0"/>
              <a:t>elephant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077200" y="3732635"/>
            <a:ext cx="1717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 err="1" smtClean="0"/>
              <a:t>hippo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8167254" y="4264870"/>
            <a:ext cx="180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 err="1" smtClean="0"/>
              <a:t>penguin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091053" y="4797105"/>
            <a:ext cx="180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</a:t>
            </a:r>
            <a:r>
              <a:rPr lang="cs-CZ" dirty="0" err="1" smtClean="0"/>
              <a:t>n</a:t>
            </a:r>
            <a:r>
              <a:rPr lang="cs-CZ" dirty="0" smtClean="0"/>
              <a:t> </a:t>
            </a:r>
            <a:r>
              <a:rPr lang="cs-CZ" dirty="0" err="1" smtClean="0"/>
              <a:t>eagle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8167254" y="5399460"/>
            <a:ext cx="151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</a:t>
            </a:r>
            <a:r>
              <a:rPr lang="cs-CZ" dirty="0" err="1" smtClean="0"/>
              <a:t>n</a:t>
            </a:r>
            <a:r>
              <a:rPr lang="cs-CZ" dirty="0" smtClean="0"/>
              <a:t> </a:t>
            </a:r>
            <a:r>
              <a:rPr lang="cs-CZ" dirty="0" err="1" smtClean="0"/>
              <a:t>ostrich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312727" y="5949194"/>
            <a:ext cx="148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 err="1" smtClean="0"/>
              <a:t>snake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51044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218</Words>
  <Application>Microsoft Office PowerPoint</Application>
  <PresentationFormat>Širokoúhlá obrazovka</PresentationFormat>
  <Paragraphs>72</Paragraphs>
  <Slides>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Motiv Office</vt:lpstr>
      <vt:lpstr>Dnes budeme potřebovat tato slovíčka:</vt:lpstr>
      <vt:lpstr>Poslech 71- učebnice str. 50 What am I ? = Co jsem?</vt:lpstr>
      <vt:lpstr>Neurčitý člen vyjadřuje, že podstatné jméno není nijak blíže určeno. Posluchač/čtenář tedy neví, jakou konkrétní věc (zvíře) si pod daným podstatným jménem má představit. </vt:lpstr>
      <vt:lpstr>Doplňování neurčitého členu a/an: WB 50/5</vt:lpstr>
      <vt:lpstr>Věty,  které použiju při popisu:</vt:lpstr>
      <vt:lpstr>WB 50/ 6 – kontrola řešení </vt:lpstr>
    </vt:vector>
  </TitlesOfParts>
  <Company>Zakladni skola Dobra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jkavkova1</dc:creator>
  <cp:lastModifiedBy>jkavkova1</cp:lastModifiedBy>
  <cp:revision>63</cp:revision>
  <dcterms:created xsi:type="dcterms:W3CDTF">2020-05-26T06:19:17Z</dcterms:created>
  <dcterms:modified xsi:type="dcterms:W3CDTF">2020-06-05T05:51:30Z</dcterms:modified>
</cp:coreProperties>
</file>