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76" r:id="rId3"/>
    <p:sldId id="283" r:id="rId4"/>
    <p:sldId id="286" r:id="rId5"/>
    <p:sldId id="287" r:id="rId6"/>
    <p:sldId id="288" r:id="rId7"/>
    <p:sldId id="289" r:id="rId8"/>
    <p:sldId id="290" r:id="rId9"/>
    <p:sldId id="291" r:id="rId10"/>
    <p:sldId id="282" r:id="rId11"/>
    <p:sldId id="292" r:id="rId1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0C9EC049-2103-4326-ACEA-CB9ED4CADB74}">
          <p14:sldIdLst>
            <p14:sldId id="265"/>
          </p14:sldIdLst>
        </p14:section>
        <p14:section name="Oddíl bez názvu" id="{CBD51975-844A-4F1C-A5CF-31113420538F}">
          <p14:sldIdLst>
            <p14:sldId id="276"/>
            <p14:sldId id="283"/>
            <p14:sldId id="286"/>
            <p14:sldId id="287"/>
            <p14:sldId id="288"/>
            <p14:sldId id="289"/>
            <p14:sldId id="290"/>
            <p14:sldId id="291"/>
            <p14:sldId id="282"/>
            <p14:sldId id="29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kavkova1" initials="j" lastIdx="0" clrIdx="0">
    <p:extLst>
      <p:ext uri="{19B8F6BF-5375-455C-9EA6-DF929625EA0E}">
        <p15:presenceInfo xmlns:p15="http://schemas.microsoft.com/office/powerpoint/2012/main" userId="jkavkova1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D4E19-E147-4BEC-92B4-E588F6B283D4}" type="datetimeFigureOut">
              <a:rPr lang="cs-CZ" smtClean="0"/>
              <a:t>2.6.2020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2A3A-404B-41B8-9F51-D77F6901E1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7172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D4E19-E147-4BEC-92B4-E588F6B283D4}" type="datetimeFigureOut">
              <a:rPr lang="cs-CZ" smtClean="0"/>
              <a:t>2.6.2020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2A3A-404B-41B8-9F51-D77F6901E1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2434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D4E19-E147-4BEC-92B4-E588F6B283D4}" type="datetimeFigureOut">
              <a:rPr lang="cs-CZ" smtClean="0"/>
              <a:t>2.6.2020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2A3A-404B-41B8-9F51-D77F6901E1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141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D4E19-E147-4BEC-92B4-E588F6B283D4}" type="datetimeFigureOut">
              <a:rPr lang="cs-CZ" smtClean="0"/>
              <a:t>2.6.2020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2A3A-404B-41B8-9F51-D77F6901E1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0217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D4E19-E147-4BEC-92B4-E588F6B283D4}" type="datetimeFigureOut">
              <a:rPr lang="cs-CZ" smtClean="0"/>
              <a:t>2.6.2020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2A3A-404B-41B8-9F51-D77F6901E1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2125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D4E19-E147-4BEC-92B4-E588F6B283D4}" type="datetimeFigureOut">
              <a:rPr lang="cs-CZ" smtClean="0"/>
              <a:t>2.6.2020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2A3A-404B-41B8-9F51-D77F6901E1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8031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D4E19-E147-4BEC-92B4-E588F6B283D4}" type="datetimeFigureOut">
              <a:rPr lang="cs-CZ" smtClean="0"/>
              <a:t>2.6.2020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2A3A-404B-41B8-9F51-D77F6901E1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0191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D4E19-E147-4BEC-92B4-E588F6B283D4}" type="datetimeFigureOut">
              <a:rPr lang="cs-CZ" smtClean="0"/>
              <a:t>2.6.2020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2A3A-404B-41B8-9F51-D77F6901E1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1950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D4E19-E147-4BEC-92B4-E588F6B283D4}" type="datetimeFigureOut">
              <a:rPr lang="cs-CZ" smtClean="0"/>
              <a:t>2.6.2020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2A3A-404B-41B8-9F51-D77F6901E1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3096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D4E19-E147-4BEC-92B4-E588F6B283D4}" type="datetimeFigureOut">
              <a:rPr lang="cs-CZ" smtClean="0"/>
              <a:t>2.6.2020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2A3A-404B-41B8-9F51-D77F6901E1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6109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D4E19-E147-4BEC-92B4-E588F6B283D4}" type="datetimeFigureOut">
              <a:rPr lang="cs-CZ" smtClean="0"/>
              <a:t>2.6.2020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2A3A-404B-41B8-9F51-D77F6901E1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6032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0D4E19-E147-4BEC-92B4-E588F6B283D4}" type="datetimeFigureOut">
              <a:rPr lang="cs-CZ" smtClean="0"/>
              <a:t>2.6.2020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72A3A-404B-41B8-9F51-D77F6901E1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7561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z/url?sa=i&amp;url=https%3A%2F%2Fcz.depositphotos.com%2Fvector-images%2Fstrom.html&amp;psig=AOvVaw3HeF7f0kkHqJM6w5RXJCIN&amp;ust=1591196268372000&amp;source=images&amp;cd=vfe&amp;ved=0CAIQjRxqFwoTCKD6_pWy4-kCFQAAAAAdAAAAABAD" TargetMode="External"/><Relationship Id="rId2" Type="http://schemas.openxmlformats.org/officeDocument/2006/relationships/hyperlink" Target="https://www.google.cz/url?sa=i&amp;url=https%3A%2F%2Fwww.daniellesplace.com%2Fhtml%2Fcrafts-index-page-s.html&amp;psig=AOvVaw13Q56HnaVAC-rdf8IOP17m&amp;ust=1591195281934000&amp;source=images&amp;cd=vfe&amp;ved=0CAIQjRxqFwoTCNiFlMau4-kCFQAAAAAdAAAAABAs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525780" y="365125"/>
            <a:ext cx="10828020" cy="755015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 </a:t>
            </a:r>
            <a:r>
              <a:rPr lang="cs-CZ" dirty="0" smtClean="0">
                <a:solidFill>
                  <a:srgbClr val="FFC000"/>
                </a:solidFill>
                <a:latin typeface="Algerian" panose="04020705040A02060702" pitchFamily="82" charset="0"/>
              </a:rPr>
              <a:t>Unit 10                 </a:t>
            </a:r>
            <a:r>
              <a:rPr lang="cs-CZ" sz="4800" b="1" dirty="0" smtClean="0">
                <a:solidFill>
                  <a:schemeClr val="accent2">
                    <a:lumMod val="75000"/>
                  </a:schemeClr>
                </a:solidFill>
              </a:rPr>
              <a:t>ANIMAL SAFARI</a:t>
            </a:r>
            <a:r>
              <a:rPr lang="cs-CZ" sz="4800" b="1" dirty="0" smtClean="0">
                <a:solidFill>
                  <a:srgbClr val="7030A0"/>
                </a:solidFill>
              </a:rPr>
              <a:t/>
            </a:r>
            <a:br>
              <a:rPr lang="cs-CZ" sz="4800" b="1" dirty="0" smtClean="0">
                <a:solidFill>
                  <a:srgbClr val="7030A0"/>
                </a:solidFill>
              </a:rPr>
            </a:br>
            <a:r>
              <a:rPr lang="cs-CZ" sz="4800" b="1" dirty="0">
                <a:solidFill>
                  <a:srgbClr val="7030A0"/>
                </a:solidFill>
              </a:rPr>
              <a:t> </a:t>
            </a:r>
            <a:r>
              <a:rPr lang="cs-CZ" sz="4800" b="1" dirty="0" smtClean="0">
                <a:solidFill>
                  <a:srgbClr val="7030A0"/>
                </a:solidFill>
              </a:rPr>
              <a:t>                            </a:t>
            </a:r>
            <a:endParaRPr lang="cs-CZ" sz="4800" b="1" dirty="0">
              <a:solidFill>
                <a:srgbClr val="7030A0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279" y="784541"/>
            <a:ext cx="7377545" cy="5001181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 rot="2045298">
            <a:off x="9189985" y="1988005"/>
            <a:ext cx="26941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 smtClean="0">
                <a:solidFill>
                  <a:schemeClr val="accent4">
                    <a:lumMod val="50000"/>
                  </a:schemeClr>
                </a:solidFill>
                <a:latin typeface="Broadway" panose="04040905080B02020502" pitchFamily="82" charset="0"/>
              </a:rPr>
              <a:t>HELLO !</a:t>
            </a:r>
            <a:endParaRPr lang="cs-CZ" sz="4400" dirty="0">
              <a:solidFill>
                <a:schemeClr val="accent4">
                  <a:lumMod val="50000"/>
                </a:schemeClr>
              </a:solidFill>
              <a:latin typeface="Broadway" panose="04040905080B02020502" pitchFamily="82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 rot="1789285">
            <a:off x="9007509" y="4510818"/>
            <a:ext cx="1725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>
                <a:solidFill>
                  <a:schemeClr val="accent4">
                    <a:lumMod val="75000"/>
                  </a:schemeClr>
                </a:solidFill>
              </a:rPr>
              <a:t>surikata</a:t>
            </a:r>
            <a:endParaRPr lang="cs-CZ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 rot="1063610">
            <a:off x="6414655" y="5985164"/>
            <a:ext cx="1589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</a:t>
            </a:r>
            <a:r>
              <a:rPr lang="cs-CZ" dirty="0" smtClean="0"/>
              <a:t>rase bradavičnaté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 rot="20086569">
            <a:off x="4727059" y="593048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sup</a:t>
            </a:r>
            <a:endParaRPr 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 rot="19395339">
            <a:off x="521417" y="1333178"/>
            <a:ext cx="1302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b</a:t>
            </a:r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uvol</a:t>
            </a:r>
          </a:p>
          <a:p>
            <a:r>
              <a:rPr lang="cs-CZ" dirty="0" err="1" smtClean="0">
                <a:solidFill>
                  <a:schemeClr val="accent2">
                    <a:lumMod val="50000"/>
                  </a:schemeClr>
                </a:solidFill>
              </a:rPr>
              <a:t>bison</a:t>
            </a:r>
            <a:endParaRPr lang="cs-CZ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 rot="19879217">
            <a:off x="534506" y="4981374"/>
            <a:ext cx="1302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nosorožec</a:t>
            </a:r>
            <a:endParaRPr lang="cs-CZ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76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Vyber správně zapsané číslo: 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440180"/>
            <a:ext cx="10515600" cy="5212080"/>
          </a:xfrm>
        </p:spPr>
        <p:txBody>
          <a:bodyPr/>
          <a:lstStyle/>
          <a:p>
            <a:r>
              <a:rPr lang="cs-CZ" sz="4800" dirty="0" smtClean="0"/>
              <a:t> </a:t>
            </a:r>
            <a:r>
              <a:rPr lang="cs-CZ" sz="4800" dirty="0" err="1" smtClean="0"/>
              <a:t>wan</a:t>
            </a:r>
            <a:r>
              <a:rPr lang="cs-CZ" sz="4800" dirty="0" smtClean="0"/>
              <a:t>         </a:t>
            </a:r>
            <a:r>
              <a:rPr lang="cs-CZ" sz="4800" dirty="0" err="1" smtClean="0"/>
              <a:t>one</a:t>
            </a:r>
            <a:r>
              <a:rPr lang="cs-CZ" sz="4800" dirty="0" smtClean="0"/>
              <a:t>       </a:t>
            </a:r>
            <a:r>
              <a:rPr lang="cs-CZ" sz="4800" dirty="0" err="1" smtClean="0"/>
              <a:t>vuan</a:t>
            </a:r>
            <a:endParaRPr lang="cs-CZ" sz="4800" dirty="0" smtClean="0"/>
          </a:p>
          <a:p>
            <a:r>
              <a:rPr lang="cs-CZ" sz="4800" dirty="0" err="1"/>
              <a:t>t</a:t>
            </a:r>
            <a:r>
              <a:rPr lang="cs-CZ" sz="4800" dirty="0" err="1" smtClean="0"/>
              <a:t>vo</a:t>
            </a:r>
            <a:r>
              <a:rPr lang="cs-CZ" sz="4800" dirty="0" smtClean="0"/>
              <a:t>            </a:t>
            </a:r>
            <a:r>
              <a:rPr lang="cs-CZ" sz="4800" dirty="0" err="1" smtClean="0"/>
              <a:t>tuu</a:t>
            </a:r>
            <a:r>
              <a:rPr lang="cs-CZ" sz="4800" dirty="0" smtClean="0"/>
              <a:t>        </a:t>
            </a:r>
            <a:r>
              <a:rPr lang="cs-CZ" sz="4800" dirty="0" err="1" smtClean="0"/>
              <a:t>two</a:t>
            </a:r>
            <a:endParaRPr lang="cs-CZ" sz="4800" dirty="0" smtClean="0"/>
          </a:p>
          <a:p>
            <a:r>
              <a:rPr lang="cs-CZ" sz="4800" dirty="0" err="1"/>
              <a:t>t</a:t>
            </a:r>
            <a:r>
              <a:rPr lang="cs-CZ" sz="4800" dirty="0" err="1" smtClean="0"/>
              <a:t>hree</a:t>
            </a:r>
            <a:r>
              <a:rPr lang="cs-CZ" sz="4800" dirty="0" smtClean="0"/>
              <a:t>        </a:t>
            </a:r>
            <a:r>
              <a:rPr lang="cs-CZ" sz="4800" dirty="0" err="1" smtClean="0"/>
              <a:t>thrii</a:t>
            </a:r>
            <a:r>
              <a:rPr lang="cs-CZ" sz="4800" dirty="0" smtClean="0"/>
              <a:t>       </a:t>
            </a:r>
            <a:r>
              <a:rPr lang="cs-CZ" sz="4800" dirty="0" err="1" smtClean="0"/>
              <a:t>tree</a:t>
            </a:r>
            <a:endParaRPr lang="cs-CZ" sz="4800" dirty="0" smtClean="0"/>
          </a:p>
          <a:p>
            <a:r>
              <a:rPr lang="cs-CZ" sz="4800" dirty="0" err="1"/>
              <a:t>f</a:t>
            </a:r>
            <a:r>
              <a:rPr lang="cs-CZ" sz="4800" dirty="0" err="1" smtClean="0"/>
              <a:t>or</a:t>
            </a:r>
            <a:r>
              <a:rPr lang="cs-CZ" sz="4800" dirty="0" smtClean="0"/>
              <a:t>             </a:t>
            </a:r>
            <a:r>
              <a:rPr lang="cs-CZ" sz="4800" dirty="0" err="1" smtClean="0"/>
              <a:t>four</a:t>
            </a:r>
            <a:r>
              <a:rPr lang="cs-CZ" sz="4800" dirty="0" smtClean="0"/>
              <a:t>       </a:t>
            </a:r>
            <a:r>
              <a:rPr lang="cs-CZ" sz="4800" dirty="0" err="1" smtClean="0"/>
              <a:t>foor</a:t>
            </a:r>
            <a:endParaRPr lang="cs-CZ" sz="4800" dirty="0" smtClean="0"/>
          </a:p>
          <a:p>
            <a:r>
              <a:rPr lang="cs-CZ" sz="4800" dirty="0" err="1"/>
              <a:t>f</a:t>
            </a:r>
            <a:r>
              <a:rPr lang="cs-CZ" sz="4800" dirty="0" err="1" smtClean="0"/>
              <a:t>ife</a:t>
            </a:r>
            <a:r>
              <a:rPr lang="cs-CZ" sz="4800" dirty="0" smtClean="0"/>
              <a:t>            </a:t>
            </a:r>
            <a:r>
              <a:rPr lang="cs-CZ" sz="4800" dirty="0" err="1" smtClean="0"/>
              <a:t>faif</a:t>
            </a:r>
            <a:r>
              <a:rPr lang="cs-CZ" sz="4800" dirty="0" smtClean="0"/>
              <a:t>         </a:t>
            </a:r>
            <a:r>
              <a:rPr lang="cs-CZ" sz="4800" dirty="0" err="1" smtClean="0"/>
              <a:t>five</a:t>
            </a:r>
            <a:endParaRPr lang="cs-CZ" sz="4800" dirty="0" smtClean="0"/>
          </a:p>
          <a:p>
            <a:r>
              <a:rPr lang="cs-CZ" sz="4800" dirty="0" err="1" smtClean="0">
                <a:solidFill>
                  <a:srgbClr val="7030A0"/>
                </a:solidFill>
              </a:rPr>
              <a:t>What´s</a:t>
            </a:r>
            <a:r>
              <a:rPr lang="cs-CZ" sz="4800" dirty="0" smtClean="0">
                <a:solidFill>
                  <a:srgbClr val="7030A0"/>
                </a:solidFill>
              </a:rPr>
              <a:t> </a:t>
            </a:r>
            <a:r>
              <a:rPr lang="cs-CZ" sz="4800" dirty="0" err="1" smtClean="0">
                <a:solidFill>
                  <a:srgbClr val="7030A0"/>
                </a:solidFill>
              </a:rPr>
              <a:t>your</a:t>
            </a:r>
            <a:r>
              <a:rPr lang="cs-CZ" sz="4800" dirty="0" smtClean="0">
                <a:solidFill>
                  <a:srgbClr val="7030A0"/>
                </a:solidFill>
              </a:rPr>
              <a:t> </a:t>
            </a:r>
            <a:r>
              <a:rPr lang="cs-CZ" sz="4800" dirty="0" err="1" smtClean="0">
                <a:solidFill>
                  <a:srgbClr val="7030A0"/>
                </a:solidFill>
              </a:rPr>
              <a:t>favourite</a:t>
            </a:r>
            <a:r>
              <a:rPr lang="cs-CZ" sz="4800" dirty="0" smtClean="0">
                <a:solidFill>
                  <a:srgbClr val="7030A0"/>
                </a:solidFill>
              </a:rPr>
              <a:t> </a:t>
            </a:r>
            <a:r>
              <a:rPr lang="cs-CZ" sz="4800" b="1" dirty="0" err="1" smtClean="0">
                <a:solidFill>
                  <a:srgbClr val="7030A0"/>
                </a:solidFill>
              </a:rPr>
              <a:t>number</a:t>
            </a:r>
            <a:r>
              <a:rPr lang="cs-CZ" sz="4800" dirty="0" smtClean="0">
                <a:solidFill>
                  <a:srgbClr val="7030A0"/>
                </a:solidFill>
              </a:rPr>
              <a:t>?</a:t>
            </a:r>
            <a:endParaRPr lang="cs-CZ" sz="4800" dirty="0">
              <a:solidFill>
                <a:srgbClr val="7030A0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0013" y="365125"/>
            <a:ext cx="2584323" cy="260604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9109453" y="4226937"/>
            <a:ext cx="2244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chemeClr val="accent2">
                    <a:lumMod val="50000"/>
                  </a:schemeClr>
                </a:solidFill>
                <a:latin typeface="Algerian" panose="04020705040A02060702" pitchFamily="82" charset="0"/>
              </a:rPr>
              <a:t>BYE, BYE !</a:t>
            </a:r>
            <a:endParaRPr lang="cs-CZ" sz="3200" dirty="0">
              <a:solidFill>
                <a:schemeClr val="accent2">
                  <a:lumMod val="50000"/>
                </a:schemeClr>
              </a:solidFill>
              <a:latin typeface="Algerian" panose="04020705040A02060702" pitchFamily="82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87497">
            <a:off x="9258678" y="1690964"/>
            <a:ext cx="1768074" cy="251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48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7927" y="365125"/>
            <a:ext cx="10965873" cy="909493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solidFill>
                  <a:schemeClr val="accent2">
                    <a:lumMod val="75000"/>
                  </a:schemeClr>
                </a:solidFill>
              </a:rPr>
              <a:t>Zdroje: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2200" dirty="0" smtClean="0"/>
              <a:t>učebnice a pracovní sešit </a:t>
            </a:r>
            <a:r>
              <a:rPr lang="cs-CZ" sz="2200" dirty="0" err="1" smtClean="0"/>
              <a:t>Chit</a:t>
            </a:r>
            <a:r>
              <a:rPr lang="cs-CZ" sz="2200" dirty="0" smtClean="0"/>
              <a:t> Chat Paul </a:t>
            </a:r>
            <a:r>
              <a:rPr lang="cs-CZ" sz="2200" dirty="0" err="1" smtClean="0"/>
              <a:t>Shipton</a:t>
            </a:r>
            <a:r>
              <a:rPr lang="cs-CZ" sz="2200" dirty="0" smtClean="0"/>
              <a:t> OXFORD UNIVERSITY PRESS</a:t>
            </a:r>
            <a:endParaRPr lang="cs-CZ" sz="2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sz="1200" dirty="0" smtClean="0">
              <a:hlinkClick r:id="rId2"/>
            </a:endParaRPr>
          </a:p>
          <a:p>
            <a:r>
              <a:rPr lang="cs-CZ" sz="1600" dirty="0" smtClean="0">
                <a:hlinkClick r:id="rId2"/>
              </a:rPr>
              <a:t>Obrázky</a:t>
            </a:r>
          </a:p>
          <a:p>
            <a:r>
              <a:rPr lang="cs-CZ" sz="1200" dirty="0">
                <a:hlinkClick r:id="rId3"/>
              </a:rPr>
              <a:t>https://</a:t>
            </a:r>
            <a:r>
              <a:rPr lang="cs-CZ" sz="1200" dirty="0" smtClean="0">
                <a:hlinkClick r:id="rId3"/>
              </a:rPr>
              <a:t>www.google.cz/url?sa=i&amp;url=https%3A%2F%2Fcz.depositphotos.com%2Fvector-images%2Fstrom.html&amp;psig=AOvVaw3HeF7f0kkHqJM6w5RXJCIN&amp;ust=1591196268372000&amp;source=images&amp;cd=vfe&amp;ved=0CAIQjRxqFwoTCKD6_pWy4-kCFQAAAAAdAAAAABAD</a:t>
            </a:r>
            <a:endParaRPr lang="cs-CZ" sz="1200" dirty="0" smtClean="0"/>
          </a:p>
          <a:p>
            <a:r>
              <a:rPr lang="cs-CZ" sz="1200" dirty="0" smtClean="0"/>
              <a:t>https</a:t>
            </a:r>
            <a:r>
              <a:rPr lang="cs-CZ" sz="1200" dirty="0"/>
              <a:t>://</a:t>
            </a:r>
            <a:r>
              <a:rPr lang="cs-CZ" sz="1200" dirty="0" smtClean="0"/>
              <a:t>www.google.cz/url?sa=i&amp;url=https%3A%2F%2Fwww.teacherspayteachers.com%2FProduct%2FSafari-Animals-Word-List-Writing-Center-4988936&amp;psig=AOvVaw13Q56HnaVAC-rdf8IOP17m&amp;ust=1591195281934000&amp;source=images&amp;cd=vfe&amp;ved=0CAIQjRxqFwoTCNiFlMau4-kCFQAAAAAdAAAAABA4</a:t>
            </a:r>
          </a:p>
          <a:p>
            <a:r>
              <a:rPr lang="cs-CZ" sz="1200" dirty="0"/>
              <a:t>https://www.google.cz/url?sa=i&amp;url=https%3A%2F%2Fpixers.cz%2Fnalepky%2Fkreslena-opice-visici-69965768&amp;psig=AOvVaw2iyVEb-GpAFHOBTbuOoe20&amp;ust=1591196309944000&amp;source=images&amp;cd=vfe&amp;ved=0CAIQjRxqFwoTCJD18a2y4-kCFQAAAAAdAAAAABAW</a:t>
            </a:r>
            <a:endParaRPr lang="cs-CZ" sz="1200" dirty="0" smtClean="0"/>
          </a:p>
          <a:p>
            <a:endParaRPr lang="cs-CZ" sz="1200" dirty="0" smtClean="0"/>
          </a:p>
          <a:p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49121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455" y="800100"/>
            <a:ext cx="8137744" cy="5509260"/>
          </a:xfrm>
          <a:prstGeom prst="rect">
            <a:avLst/>
          </a:prstGeom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731520" y="274320"/>
            <a:ext cx="10622280" cy="685799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u="sng" dirty="0" smtClean="0">
                <a:solidFill>
                  <a:schemeClr val="accent2">
                    <a:lumMod val="75000"/>
                  </a:schemeClr>
                </a:solidFill>
              </a:rPr>
              <a:t>ANIMAL</a:t>
            </a:r>
            <a:r>
              <a:rPr lang="cs-CZ" b="1" u="sng" dirty="0" smtClean="0">
                <a:solidFill>
                  <a:srgbClr val="FF0000"/>
                </a:solidFill>
              </a:rPr>
              <a:t>S </a:t>
            </a:r>
            <a:r>
              <a:rPr lang="cs-CZ" b="1" u="sng" dirty="0" smtClean="0">
                <a:solidFill>
                  <a:schemeClr val="accent2">
                    <a:lumMod val="75000"/>
                  </a:schemeClr>
                </a:solidFill>
              </a:rPr>
              <a:t> - </a:t>
            </a:r>
            <a:r>
              <a:rPr lang="cs-CZ" b="1" u="sng" dirty="0" smtClean="0">
                <a:solidFill>
                  <a:schemeClr val="accent2">
                    <a:lumMod val="75000"/>
                  </a:schemeClr>
                </a:solidFill>
              </a:rPr>
              <a:t>ZVÍŘATA    </a:t>
            </a:r>
            <a:r>
              <a:rPr lang="cs-CZ" b="1" u="sng" dirty="0" err="1" smtClean="0">
                <a:solidFill>
                  <a:schemeClr val="accent6">
                    <a:lumMod val="75000"/>
                  </a:schemeClr>
                </a:solidFill>
              </a:rPr>
              <a:t>What´s</a:t>
            </a:r>
            <a:r>
              <a:rPr lang="cs-CZ" b="1" u="sng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b="1" u="sng" dirty="0" err="1" smtClean="0">
                <a:solidFill>
                  <a:schemeClr val="accent6">
                    <a:lumMod val="75000"/>
                  </a:schemeClr>
                </a:solidFill>
              </a:rPr>
              <a:t>this</a:t>
            </a:r>
            <a:r>
              <a:rPr lang="cs-CZ" b="1" u="sng" dirty="0" smtClean="0">
                <a:solidFill>
                  <a:schemeClr val="accent6">
                    <a:lumMod val="75000"/>
                  </a:schemeClr>
                </a:solidFill>
              </a:rPr>
              <a:t> ? (Are </a:t>
            </a:r>
            <a:r>
              <a:rPr lang="cs-CZ" b="1" u="sng" dirty="0" err="1" smtClean="0">
                <a:solidFill>
                  <a:schemeClr val="accent6">
                    <a:lumMod val="75000"/>
                  </a:schemeClr>
                </a:solidFill>
              </a:rPr>
              <a:t>there</a:t>
            </a:r>
            <a:r>
              <a:rPr lang="cs-CZ" b="1" u="sng" dirty="0" smtClean="0">
                <a:solidFill>
                  <a:schemeClr val="accent6">
                    <a:lumMod val="75000"/>
                  </a:schemeClr>
                </a:solidFill>
              </a:rPr>
              <a:t> 2…?)</a:t>
            </a:r>
            <a:endParaRPr lang="cs-CZ" b="1" u="sng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1"/>
          </p:nvPr>
        </p:nvSpPr>
        <p:spPr>
          <a:xfrm>
            <a:off x="342900" y="1235074"/>
            <a:ext cx="2240280" cy="5074285"/>
          </a:xfrm>
        </p:spPr>
        <p:txBody>
          <a:bodyPr/>
          <a:lstStyle/>
          <a:p>
            <a:r>
              <a:rPr lang="cs-CZ" b="1" dirty="0" smtClean="0"/>
              <a:t>LION</a:t>
            </a:r>
            <a:r>
              <a:rPr lang="cs-CZ" b="1" dirty="0" smtClean="0">
                <a:solidFill>
                  <a:srgbClr val="FF0000"/>
                </a:solidFill>
              </a:rPr>
              <a:t>S</a:t>
            </a:r>
            <a:endParaRPr lang="cs-CZ" b="1" dirty="0" smtClean="0">
              <a:solidFill>
                <a:srgbClr val="FF0000"/>
              </a:solidFill>
            </a:endParaRPr>
          </a:p>
          <a:p>
            <a:endParaRPr lang="cs-CZ" dirty="0" smtClean="0"/>
          </a:p>
          <a:p>
            <a:r>
              <a:rPr lang="cs-CZ" b="1" dirty="0" smtClean="0"/>
              <a:t>HIPPO</a:t>
            </a:r>
            <a:r>
              <a:rPr lang="cs-CZ" b="1" dirty="0" smtClean="0">
                <a:solidFill>
                  <a:srgbClr val="FF0000"/>
                </a:solidFill>
              </a:rPr>
              <a:t>S</a:t>
            </a:r>
            <a:endParaRPr lang="cs-CZ" b="1" dirty="0" smtClean="0">
              <a:solidFill>
                <a:srgbClr val="FF0000"/>
              </a:solidFill>
            </a:endParaRPr>
          </a:p>
          <a:p>
            <a:endParaRPr lang="cs-CZ" b="1" dirty="0" smtClean="0"/>
          </a:p>
          <a:p>
            <a:r>
              <a:rPr lang="cs-CZ" b="1" dirty="0" smtClean="0"/>
              <a:t>ELEPHANT</a:t>
            </a:r>
            <a:r>
              <a:rPr lang="cs-CZ" b="1" dirty="0" smtClean="0">
                <a:solidFill>
                  <a:srgbClr val="FF0000"/>
                </a:solidFill>
              </a:rPr>
              <a:t>S</a:t>
            </a:r>
            <a:endParaRPr lang="cs-CZ" b="1" dirty="0" smtClean="0">
              <a:solidFill>
                <a:srgbClr val="FF0000"/>
              </a:solidFill>
            </a:endParaRPr>
          </a:p>
          <a:p>
            <a:endParaRPr lang="cs-CZ" b="1" dirty="0" smtClean="0"/>
          </a:p>
          <a:p>
            <a:r>
              <a:rPr lang="cs-CZ" b="1" dirty="0" smtClean="0"/>
              <a:t>PENGUIN</a:t>
            </a:r>
            <a:r>
              <a:rPr lang="cs-CZ" b="1" dirty="0" smtClean="0">
                <a:solidFill>
                  <a:srgbClr val="FF0000"/>
                </a:solidFill>
              </a:rPr>
              <a:t>S</a:t>
            </a:r>
          </a:p>
          <a:p>
            <a:endParaRPr lang="cs-CZ" b="1" dirty="0" smtClean="0">
              <a:solidFill>
                <a:srgbClr val="FF0000"/>
              </a:solidFill>
            </a:endParaRPr>
          </a:p>
          <a:p>
            <a:r>
              <a:rPr lang="cs-CZ" sz="2000" b="1" dirty="0" smtClean="0">
                <a:solidFill>
                  <a:srgbClr val="FF0000"/>
                </a:solidFill>
              </a:rPr>
              <a:t>Co vyjadřují</a:t>
            </a:r>
          </a:p>
          <a:p>
            <a:pPr marL="0" indent="0">
              <a:buNone/>
            </a:pPr>
            <a:r>
              <a:rPr lang="cs-CZ" sz="2000" b="1" dirty="0" smtClean="0">
                <a:solidFill>
                  <a:srgbClr val="FF0000"/>
                </a:solidFill>
              </a:rPr>
              <a:t>červená písmena?</a:t>
            </a:r>
            <a:endParaRPr lang="cs-CZ" sz="2000" b="1" dirty="0">
              <a:solidFill>
                <a:srgbClr val="FF0000"/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2"/>
          </p:nvPr>
        </p:nvSpPr>
        <p:spPr>
          <a:xfrm>
            <a:off x="9621288" y="960120"/>
            <a:ext cx="2335185" cy="5349239"/>
          </a:xfrm>
        </p:spPr>
        <p:txBody>
          <a:bodyPr/>
          <a:lstStyle/>
          <a:p>
            <a:r>
              <a:rPr lang="cs-CZ" b="1" dirty="0" smtClean="0"/>
              <a:t>GIRAFFE</a:t>
            </a:r>
            <a:r>
              <a:rPr lang="cs-CZ" b="1" dirty="0" smtClean="0">
                <a:solidFill>
                  <a:srgbClr val="FF0000"/>
                </a:solidFill>
              </a:rPr>
              <a:t>S</a:t>
            </a:r>
            <a:endParaRPr lang="cs-CZ" b="1" dirty="0" smtClean="0">
              <a:solidFill>
                <a:srgbClr val="FF0000"/>
              </a:solidFill>
            </a:endParaRPr>
          </a:p>
          <a:p>
            <a:endParaRPr lang="cs-CZ" b="1" dirty="0" smtClean="0"/>
          </a:p>
          <a:p>
            <a:r>
              <a:rPr lang="cs-CZ" b="1" dirty="0" smtClean="0"/>
              <a:t>SNAKE</a:t>
            </a:r>
            <a:r>
              <a:rPr lang="cs-CZ" b="1" dirty="0" smtClean="0">
                <a:solidFill>
                  <a:srgbClr val="FF0000"/>
                </a:solidFill>
              </a:rPr>
              <a:t>S</a:t>
            </a:r>
            <a:endParaRPr lang="cs-CZ" b="1" dirty="0" smtClean="0">
              <a:solidFill>
                <a:srgbClr val="FF0000"/>
              </a:solidFill>
            </a:endParaRPr>
          </a:p>
          <a:p>
            <a:endParaRPr lang="cs-CZ" b="1" dirty="0" smtClean="0"/>
          </a:p>
          <a:p>
            <a:r>
              <a:rPr lang="cs-CZ" b="1" dirty="0" smtClean="0"/>
              <a:t>MONKEY</a:t>
            </a:r>
            <a:r>
              <a:rPr lang="cs-CZ" b="1" dirty="0" smtClean="0">
                <a:solidFill>
                  <a:srgbClr val="FF0000"/>
                </a:solidFill>
              </a:rPr>
              <a:t>S</a:t>
            </a:r>
            <a:endParaRPr lang="cs-CZ" b="1" dirty="0" smtClean="0">
              <a:solidFill>
                <a:srgbClr val="FF0000"/>
              </a:solidFill>
            </a:endParaRPr>
          </a:p>
          <a:p>
            <a:endParaRPr lang="cs-CZ" b="1" dirty="0" smtClean="0"/>
          </a:p>
          <a:p>
            <a:r>
              <a:rPr lang="cs-CZ" b="1" dirty="0" smtClean="0"/>
              <a:t>CROCODILE</a:t>
            </a:r>
            <a:r>
              <a:rPr lang="cs-CZ" b="1" dirty="0" smtClean="0">
                <a:solidFill>
                  <a:srgbClr val="FF0000"/>
                </a:solidFill>
              </a:rPr>
              <a:t>S</a:t>
            </a: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b="1" dirty="0" smtClean="0"/>
              <a:t/>
            </a:r>
            <a:br>
              <a:rPr lang="cs-CZ" b="1" dirty="0" smtClean="0"/>
            </a:b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08815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2225"/>
            <a:ext cx="4546044" cy="1120775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Nová slovíčka k písni: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1"/>
          </p:nvPr>
        </p:nvSpPr>
        <p:spPr>
          <a:xfrm>
            <a:off x="4546044" y="342900"/>
            <a:ext cx="3204772" cy="6286499"/>
          </a:xfrm>
        </p:spPr>
        <p:txBody>
          <a:bodyPr>
            <a:normAutofit/>
          </a:bodyPr>
          <a:lstStyle/>
          <a:p>
            <a:r>
              <a:rPr lang="cs-CZ" b="1" dirty="0" err="1" smtClean="0"/>
              <a:t>There´s</a:t>
            </a:r>
            <a:r>
              <a:rPr lang="cs-CZ" b="1" dirty="0" smtClean="0"/>
              <a:t> </a:t>
            </a:r>
          </a:p>
          <a:p>
            <a:r>
              <a:rPr lang="cs-CZ" b="1" dirty="0" err="1"/>
              <a:t>j</a:t>
            </a:r>
            <a:r>
              <a:rPr lang="cs-CZ" b="1" dirty="0" err="1" smtClean="0"/>
              <a:t>eep</a:t>
            </a:r>
            <a:endParaRPr lang="cs-CZ" b="1" dirty="0" smtClean="0"/>
          </a:p>
          <a:p>
            <a:r>
              <a:rPr lang="cs-CZ" b="1" dirty="0" err="1" smtClean="0"/>
              <a:t>The</a:t>
            </a:r>
            <a:r>
              <a:rPr lang="cs-CZ" b="1" dirty="0" smtClean="0"/>
              <a:t> </a:t>
            </a:r>
            <a:r>
              <a:rPr lang="cs-CZ" b="1" dirty="0" err="1" smtClean="0"/>
              <a:t>horn</a:t>
            </a:r>
            <a:r>
              <a:rPr lang="cs-CZ" b="1" dirty="0" smtClean="0"/>
              <a:t> </a:t>
            </a:r>
            <a:r>
              <a:rPr lang="cs-CZ" b="1" u="sng" dirty="0" err="1" smtClean="0"/>
              <a:t>says</a:t>
            </a:r>
            <a:r>
              <a:rPr lang="cs-CZ" b="1" dirty="0" smtClean="0"/>
              <a:t> …</a:t>
            </a:r>
          </a:p>
          <a:p>
            <a:r>
              <a:rPr lang="cs-CZ" b="1" dirty="0" err="1"/>
              <a:t>r</a:t>
            </a:r>
            <a:r>
              <a:rPr lang="cs-CZ" b="1" dirty="0" err="1" smtClean="0"/>
              <a:t>oar</a:t>
            </a:r>
            <a:endParaRPr lang="cs-CZ" b="1" dirty="0" smtClean="0"/>
          </a:p>
          <a:p>
            <a:r>
              <a:rPr lang="cs-CZ" b="1" dirty="0" err="1"/>
              <a:t>h</a:t>
            </a:r>
            <a:r>
              <a:rPr lang="cs-CZ" b="1" dirty="0" err="1" smtClean="0"/>
              <a:t>iss</a:t>
            </a:r>
            <a:endParaRPr lang="cs-CZ" b="1" dirty="0" smtClean="0"/>
          </a:p>
          <a:p>
            <a:r>
              <a:rPr lang="cs-CZ" b="1" dirty="0" err="1"/>
              <a:t>o</a:t>
            </a:r>
            <a:r>
              <a:rPr lang="cs-CZ" b="1" dirty="0" err="1" smtClean="0"/>
              <a:t>o</a:t>
            </a:r>
            <a:endParaRPr lang="cs-CZ" b="1" dirty="0" smtClean="0"/>
          </a:p>
          <a:p>
            <a:r>
              <a:rPr lang="cs-CZ" b="1" dirty="0" err="1"/>
              <a:t>s</a:t>
            </a:r>
            <a:r>
              <a:rPr lang="cs-CZ" b="1" dirty="0" err="1" smtClean="0"/>
              <a:t>nap</a:t>
            </a:r>
            <a:endParaRPr lang="cs-CZ" b="1" dirty="0" smtClean="0"/>
          </a:p>
          <a:p>
            <a:r>
              <a:rPr lang="cs-CZ" b="1" dirty="0" err="1"/>
              <a:t>b</a:t>
            </a:r>
            <a:r>
              <a:rPr lang="cs-CZ" b="1" dirty="0" err="1" smtClean="0"/>
              <a:t>eep</a:t>
            </a:r>
            <a:endParaRPr lang="cs-CZ" b="1" dirty="0" smtClean="0"/>
          </a:p>
          <a:p>
            <a:r>
              <a:rPr lang="cs-CZ" b="1" dirty="0" err="1" smtClean="0"/>
              <a:t>sh</a:t>
            </a:r>
            <a:r>
              <a:rPr lang="cs-CZ" b="1" dirty="0" smtClean="0"/>
              <a:t>!</a:t>
            </a:r>
          </a:p>
          <a:p>
            <a:r>
              <a:rPr lang="cs-CZ" b="1" dirty="0"/>
              <a:t>b</a:t>
            </a:r>
            <a:r>
              <a:rPr lang="cs-CZ" b="1" dirty="0" smtClean="0"/>
              <a:t>ut</a:t>
            </a:r>
          </a:p>
          <a:p>
            <a:r>
              <a:rPr lang="cs-CZ" b="1" dirty="0"/>
              <a:t>i</a:t>
            </a:r>
            <a:r>
              <a:rPr lang="cs-CZ" b="1" dirty="0" smtClean="0"/>
              <a:t>n my </a:t>
            </a:r>
            <a:r>
              <a:rPr lang="cs-CZ" b="1" dirty="0" err="1" smtClean="0"/>
              <a:t>mum´s</a:t>
            </a:r>
            <a:r>
              <a:rPr lang="cs-CZ" b="1" dirty="0" smtClean="0"/>
              <a:t> </a:t>
            </a:r>
            <a:r>
              <a:rPr lang="cs-CZ" b="1" dirty="0" err="1" smtClean="0"/>
              <a:t>jeep</a:t>
            </a:r>
            <a:endParaRPr lang="cs-CZ" b="1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295" y="845820"/>
            <a:ext cx="3995433" cy="5604786"/>
          </a:xfrm>
          <a:prstGeom prst="rect">
            <a:avLst/>
          </a:prstGeom>
        </p:spPr>
      </p:pic>
      <p:sp>
        <p:nvSpPr>
          <p:cNvPr id="9" name="Zástupný symbol pro obsah 8"/>
          <p:cNvSpPr>
            <a:spLocks noGrp="1"/>
          </p:cNvSpPr>
          <p:nvPr>
            <p:ph sz="half" idx="2"/>
          </p:nvPr>
        </p:nvSpPr>
        <p:spPr>
          <a:xfrm>
            <a:off x="7750816" y="342900"/>
            <a:ext cx="4437935" cy="6309359"/>
          </a:xfrm>
        </p:spPr>
        <p:txBody>
          <a:bodyPr>
            <a:normAutofit/>
          </a:bodyPr>
          <a:lstStyle/>
          <a:p>
            <a:r>
              <a:rPr lang="cs-CZ" dirty="0" smtClean="0"/>
              <a:t>Tam je</a:t>
            </a:r>
          </a:p>
          <a:p>
            <a:r>
              <a:rPr lang="cs-CZ" dirty="0"/>
              <a:t>d</a:t>
            </a:r>
            <a:r>
              <a:rPr lang="cs-CZ" dirty="0" smtClean="0"/>
              <a:t>žíp</a:t>
            </a:r>
          </a:p>
          <a:p>
            <a:r>
              <a:rPr lang="cs-CZ" dirty="0" smtClean="0"/>
              <a:t>Klakson </a:t>
            </a:r>
            <a:r>
              <a:rPr lang="cs-CZ" u="sng" dirty="0" smtClean="0"/>
              <a:t>říká</a:t>
            </a:r>
            <a:r>
              <a:rPr lang="cs-CZ" dirty="0" smtClean="0"/>
              <a:t>…</a:t>
            </a:r>
          </a:p>
          <a:p>
            <a:r>
              <a:rPr lang="cs-CZ" dirty="0"/>
              <a:t>ř</a:t>
            </a:r>
            <a:r>
              <a:rPr lang="cs-CZ" dirty="0" smtClean="0"/>
              <a:t>vát</a:t>
            </a:r>
          </a:p>
          <a:p>
            <a:r>
              <a:rPr lang="cs-CZ" dirty="0"/>
              <a:t>s</a:t>
            </a:r>
            <a:r>
              <a:rPr lang="cs-CZ" dirty="0" smtClean="0"/>
              <a:t>yčet</a:t>
            </a:r>
          </a:p>
          <a:p>
            <a:r>
              <a:rPr lang="cs-CZ" dirty="0"/>
              <a:t>z</a:t>
            </a:r>
            <a:r>
              <a:rPr lang="cs-CZ" dirty="0" smtClean="0"/>
              <a:t>vuk, který dělají opice</a:t>
            </a:r>
          </a:p>
          <a:p>
            <a:r>
              <a:rPr lang="cs-CZ" dirty="0"/>
              <a:t>c</a:t>
            </a:r>
            <a:r>
              <a:rPr lang="cs-CZ" dirty="0" smtClean="0"/>
              <a:t>hňapat</a:t>
            </a:r>
          </a:p>
          <a:p>
            <a:r>
              <a:rPr lang="cs-CZ" dirty="0"/>
              <a:t>z</a:t>
            </a:r>
            <a:r>
              <a:rPr lang="cs-CZ" dirty="0" smtClean="0"/>
              <a:t>vuk klaksonu</a:t>
            </a:r>
          </a:p>
          <a:p>
            <a:r>
              <a:rPr lang="cs-CZ" dirty="0" err="1"/>
              <a:t>p</a:t>
            </a:r>
            <a:r>
              <a:rPr lang="cs-CZ" dirty="0" err="1" smtClean="0"/>
              <a:t>š</a:t>
            </a:r>
            <a:r>
              <a:rPr lang="cs-CZ" dirty="0" smtClean="0"/>
              <a:t>!</a:t>
            </a:r>
          </a:p>
          <a:p>
            <a:r>
              <a:rPr lang="cs-CZ" dirty="0"/>
              <a:t>a</a:t>
            </a:r>
            <a:r>
              <a:rPr lang="cs-CZ" dirty="0" smtClean="0"/>
              <a:t>le</a:t>
            </a:r>
          </a:p>
          <a:p>
            <a:r>
              <a:rPr lang="cs-CZ" dirty="0" smtClean="0"/>
              <a:t>v džípu mé maminky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6685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6514" y="0"/>
            <a:ext cx="5307785" cy="6691746"/>
          </a:xfrm>
          <a:prstGeom prst="rect">
            <a:avLst/>
          </a:prstGeom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221673" y="138545"/>
            <a:ext cx="6206836" cy="886691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solidFill>
                  <a:schemeClr val="accent2">
                    <a:lumMod val="75000"/>
                  </a:schemeClr>
                </a:solidFill>
              </a:rPr>
              <a:t>SONG -Animal safari- </a:t>
            </a:r>
            <a:r>
              <a:rPr lang="cs-CZ" sz="2000" b="1" dirty="0" smtClean="0">
                <a:solidFill>
                  <a:srgbClr val="00B050"/>
                </a:solidFill>
              </a:rPr>
              <a:t>učebnice str. 49</a:t>
            </a:r>
            <a:endParaRPr lang="cs-CZ" sz="2000" b="1" dirty="0">
              <a:solidFill>
                <a:srgbClr val="00B050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221674" y="1136073"/>
            <a:ext cx="2867890" cy="5084618"/>
          </a:xfrm>
        </p:spPr>
        <p:txBody>
          <a:bodyPr>
            <a:normAutofit lnSpcReduction="10000"/>
          </a:bodyPr>
          <a:lstStyle/>
          <a:p>
            <a:r>
              <a:rPr lang="cs-CZ" sz="2400" dirty="0" smtClean="0">
                <a:solidFill>
                  <a:srgbClr val="FF0000"/>
                </a:solidFill>
              </a:rPr>
              <a:t>Přiřaďte správně slovíčka- opakuj si:</a:t>
            </a:r>
          </a:p>
          <a:p>
            <a:endParaRPr lang="cs-CZ" sz="2400" dirty="0" smtClean="0">
              <a:solidFill>
                <a:srgbClr val="FF0000"/>
              </a:solidFill>
            </a:endParaRPr>
          </a:p>
          <a:p>
            <a:r>
              <a:rPr lang="cs-CZ" dirty="0">
                <a:solidFill>
                  <a:srgbClr val="0070C0"/>
                </a:solidFill>
              </a:rPr>
              <a:t>b</a:t>
            </a:r>
            <a:r>
              <a:rPr lang="cs-CZ" dirty="0" smtClean="0">
                <a:solidFill>
                  <a:srgbClr val="0070C0"/>
                </a:solidFill>
              </a:rPr>
              <a:t>ig</a:t>
            </a:r>
          </a:p>
          <a:p>
            <a:r>
              <a:rPr lang="cs-CZ" dirty="0">
                <a:solidFill>
                  <a:srgbClr val="0070C0"/>
                </a:solidFill>
              </a:rPr>
              <a:t>f</a:t>
            </a:r>
            <a:r>
              <a:rPr lang="cs-CZ" dirty="0" smtClean="0">
                <a:solidFill>
                  <a:srgbClr val="0070C0"/>
                </a:solidFill>
              </a:rPr>
              <a:t>at</a:t>
            </a:r>
          </a:p>
          <a:p>
            <a:r>
              <a:rPr lang="cs-CZ" dirty="0">
                <a:solidFill>
                  <a:srgbClr val="0070C0"/>
                </a:solidFill>
              </a:rPr>
              <a:t>l</a:t>
            </a:r>
            <a:r>
              <a:rPr lang="cs-CZ" dirty="0" smtClean="0">
                <a:solidFill>
                  <a:srgbClr val="0070C0"/>
                </a:solidFill>
              </a:rPr>
              <a:t>ong</a:t>
            </a:r>
          </a:p>
          <a:p>
            <a:r>
              <a:rPr lang="cs-CZ" dirty="0" err="1">
                <a:solidFill>
                  <a:srgbClr val="0070C0"/>
                </a:solidFill>
              </a:rPr>
              <a:t>l</a:t>
            </a:r>
            <a:r>
              <a:rPr lang="cs-CZ" dirty="0" err="1" smtClean="0">
                <a:solidFill>
                  <a:srgbClr val="0070C0"/>
                </a:solidFill>
              </a:rPr>
              <a:t>ittle</a:t>
            </a:r>
            <a:endParaRPr lang="cs-CZ" dirty="0" smtClean="0">
              <a:solidFill>
                <a:srgbClr val="0070C0"/>
              </a:solidFill>
            </a:endParaRPr>
          </a:p>
          <a:p>
            <a:r>
              <a:rPr lang="cs-CZ" dirty="0" err="1" smtClean="0">
                <a:solidFill>
                  <a:srgbClr val="0070C0"/>
                </a:solidFill>
              </a:rPr>
              <a:t>hungry</a:t>
            </a:r>
            <a:endParaRPr lang="cs-CZ" dirty="0" smtClean="0">
              <a:solidFill>
                <a:srgbClr val="0070C0"/>
              </a:solidFill>
            </a:endParaRPr>
          </a:p>
          <a:p>
            <a:r>
              <a:rPr lang="cs-CZ" dirty="0" smtClean="0">
                <a:solidFill>
                  <a:srgbClr val="0070C0"/>
                </a:solidFill>
              </a:rPr>
              <a:t>happy</a:t>
            </a:r>
          </a:p>
          <a:p>
            <a:endParaRPr lang="cs-CZ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cs-CZ" b="1" dirty="0" smtClean="0">
                <a:solidFill>
                  <a:srgbClr val="00B050"/>
                </a:solidFill>
              </a:rPr>
              <a:t>        POSLECH:</a:t>
            </a:r>
          </a:p>
          <a:p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>
          <a:xfrm>
            <a:off x="3325091" y="1440873"/>
            <a:ext cx="2763982" cy="5015346"/>
          </a:xfrm>
        </p:spPr>
        <p:txBody>
          <a:bodyPr>
            <a:normAutofit lnSpcReduction="10000"/>
          </a:bodyPr>
          <a:lstStyle/>
          <a:p>
            <a:endParaRPr lang="cs-CZ" dirty="0" smtClean="0"/>
          </a:p>
          <a:p>
            <a:endParaRPr lang="cs-CZ" dirty="0"/>
          </a:p>
          <a:p>
            <a:r>
              <a:rPr lang="cs-CZ" dirty="0" smtClean="0"/>
              <a:t>hladový</a:t>
            </a:r>
          </a:p>
          <a:p>
            <a:r>
              <a:rPr lang="cs-CZ" dirty="0" smtClean="0"/>
              <a:t>tlustý</a:t>
            </a:r>
          </a:p>
          <a:p>
            <a:r>
              <a:rPr lang="cs-CZ" dirty="0" smtClean="0"/>
              <a:t>šťastný</a:t>
            </a:r>
          </a:p>
          <a:p>
            <a:r>
              <a:rPr lang="cs-CZ" dirty="0"/>
              <a:t>m</a:t>
            </a:r>
            <a:r>
              <a:rPr lang="cs-CZ" dirty="0" smtClean="0"/>
              <a:t>alý</a:t>
            </a:r>
          </a:p>
          <a:p>
            <a:r>
              <a:rPr lang="cs-CZ" dirty="0"/>
              <a:t>v</a:t>
            </a:r>
            <a:r>
              <a:rPr lang="cs-CZ" dirty="0" smtClean="0"/>
              <a:t>elký</a:t>
            </a:r>
          </a:p>
          <a:p>
            <a:r>
              <a:rPr lang="cs-CZ" dirty="0"/>
              <a:t>d</a:t>
            </a:r>
            <a:r>
              <a:rPr lang="cs-CZ" dirty="0" smtClean="0"/>
              <a:t>louhý</a:t>
            </a:r>
          </a:p>
          <a:p>
            <a:endParaRPr lang="cs-CZ" dirty="0" smtClean="0"/>
          </a:p>
        </p:txBody>
      </p:sp>
      <p:pic>
        <p:nvPicPr>
          <p:cNvPr id="9" name="AJ 3-10 S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25091" y="54537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642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38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6255" y="193964"/>
            <a:ext cx="4350327" cy="2341418"/>
          </a:xfrm>
        </p:spPr>
        <p:txBody>
          <a:bodyPr>
            <a:normAutofit fontScale="90000"/>
          </a:bodyPr>
          <a:lstStyle/>
          <a:p>
            <a:pPr algn="ctr"/>
            <a:r>
              <a:rPr lang="cs-CZ" sz="2700" b="1" u="sng" dirty="0" smtClean="0">
                <a:solidFill>
                  <a:srgbClr val="FF0000"/>
                </a:solidFill>
              </a:rPr>
              <a:t>Cvičení ve WB str.48</a:t>
            </a:r>
            <a:br>
              <a:rPr lang="cs-CZ" sz="2700" b="1" u="sng" dirty="0" smtClean="0">
                <a:solidFill>
                  <a:srgbClr val="FF0000"/>
                </a:solidFill>
              </a:rPr>
            </a:br>
            <a:r>
              <a:rPr lang="cs-CZ" sz="3200" b="1" dirty="0" smtClean="0">
                <a:solidFill>
                  <a:srgbClr val="00B050"/>
                </a:solidFill>
              </a:rPr>
              <a:t/>
            </a:r>
            <a:br>
              <a:rPr lang="cs-CZ" sz="3200" b="1" dirty="0" smtClean="0">
                <a:solidFill>
                  <a:srgbClr val="00B050"/>
                </a:solidFill>
              </a:rPr>
            </a:br>
            <a:r>
              <a:rPr lang="cs-CZ" sz="3200" b="1" dirty="0" smtClean="0">
                <a:solidFill>
                  <a:srgbClr val="00B050"/>
                </a:solidFill>
              </a:rPr>
              <a:t>    PŘIPOMEŇ SI:</a:t>
            </a:r>
            <a:br>
              <a:rPr lang="cs-CZ" sz="3200" b="1" dirty="0" smtClean="0">
                <a:solidFill>
                  <a:srgbClr val="00B050"/>
                </a:solidFill>
              </a:rPr>
            </a:br>
            <a:r>
              <a:rPr lang="cs-CZ" sz="3200" b="1" dirty="0" smtClean="0">
                <a:solidFill>
                  <a:srgbClr val="00B050"/>
                </a:solidFill>
              </a:rPr>
              <a:t/>
            </a:r>
            <a:br>
              <a:rPr lang="cs-CZ" sz="3200" b="1" dirty="0" smtClean="0">
                <a:solidFill>
                  <a:srgbClr val="00B050"/>
                </a:solidFill>
              </a:rPr>
            </a:br>
            <a:r>
              <a:rPr lang="cs-CZ" sz="3200" b="1" dirty="0" err="1" smtClean="0">
                <a:solidFill>
                  <a:schemeClr val="accent2">
                    <a:lumMod val="50000"/>
                  </a:schemeClr>
                </a:solidFill>
              </a:rPr>
              <a:t>There</a:t>
            </a:r>
            <a:r>
              <a:rPr lang="cs-CZ" sz="32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3200" b="1" dirty="0" err="1" smtClean="0">
                <a:solidFill>
                  <a:schemeClr val="accent2">
                    <a:lumMod val="50000"/>
                  </a:schemeClr>
                </a:solidFill>
              </a:rPr>
              <a:t>is</a:t>
            </a:r>
            <a:r>
              <a:rPr lang="cs-CZ" sz="3200" b="1" dirty="0" smtClean="0">
                <a:solidFill>
                  <a:schemeClr val="accent2">
                    <a:lumMod val="50000"/>
                  </a:schemeClr>
                </a:solidFill>
              </a:rPr>
              <a:t> …. Tam je</a:t>
            </a:r>
            <a:r>
              <a:rPr lang="cs-CZ" sz="2800" b="1" dirty="0" smtClean="0">
                <a:solidFill>
                  <a:schemeClr val="accent2">
                    <a:lumMod val="50000"/>
                  </a:schemeClr>
                </a:solidFill>
              </a:rPr>
              <a:t>…(1)</a:t>
            </a:r>
            <a:br>
              <a:rPr lang="cs-CZ" sz="28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cs-CZ" sz="32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cs-CZ" sz="32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cs-CZ" sz="3200" b="1" dirty="0" err="1" smtClean="0">
                <a:solidFill>
                  <a:srgbClr val="7030A0"/>
                </a:solidFill>
              </a:rPr>
              <a:t>There</a:t>
            </a:r>
            <a:r>
              <a:rPr lang="cs-CZ" sz="3200" b="1" dirty="0" smtClean="0">
                <a:solidFill>
                  <a:srgbClr val="7030A0"/>
                </a:solidFill>
              </a:rPr>
              <a:t> are…Tam jsou </a:t>
            </a:r>
            <a:r>
              <a:rPr lang="cs-CZ" sz="2400" b="1" dirty="0" smtClean="0">
                <a:solidFill>
                  <a:srgbClr val="7030A0"/>
                </a:solidFill>
              </a:rPr>
              <a:t>(2,3,..)</a:t>
            </a:r>
            <a:endParaRPr lang="cs-CZ" sz="2400" b="1" dirty="0">
              <a:solidFill>
                <a:srgbClr val="7030A0"/>
              </a:solidFill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668981" y="96982"/>
            <a:ext cx="7377545" cy="3791251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39076" y="2854036"/>
            <a:ext cx="7605615" cy="3877109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 rot="2233298">
            <a:off x="8049530" y="5567726"/>
            <a:ext cx="1264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KONTROLA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8" name="Šipka dolů 7"/>
          <p:cNvSpPr/>
          <p:nvPr/>
        </p:nvSpPr>
        <p:spPr>
          <a:xfrm>
            <a:off x="8936405" y="6165273"/>
            <a:ext cx="360218" cy="5658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13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6364" y="223627"/>
            <a:ext cx="6871854" cy="784802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Správné řešení</a:t>
            </a:r>
            <a:r>
              <a:rPr lang="cs-CZ" dirty="0" smtClean="0">
                <a:solidFill>
                  <a:srgbClr val="FF0000"/>
                </a:solidFill>
                <a:sym typeface="Wingdings" panose="05000000000000000000" pitchFamily="2" charset="2"/>
              </a:rPr>
              <a:t>  </a:t>
            </a:r>
            <a:r>
              <a:rPr lang="cs-CZ" u="sng" dirty="0" smtClean="0">
                <a:solidFill>
                  <a:srgbClr val="002060"/>
                </a:solidFill>
                <a:sym typeface="Wingdings" panose="05000000000000000000" pitchFamily="2" charset="2"/>
              </a:rPr>
              <a:t>přečti +přelož</a:t>
            </a:r>
            <a:endParaRPr lang="cs-CZ" u="sng" dirty="0">
              <a:solidFill>
                <a:srgbClr val="00206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46364" y="1149928"/>
            <a:ext cx="5673436" cy="5027035"/>
          </a:xfrm>
        </p:spPr>
        <p:txBody>
          <a:bodyPr/>
          <a:lstStyle/>
          <a:p>
            <a:r>
              <a:rPr lang="cs-CZ" dirty="0" smtClean="0"/>
              <a:t>1. </a:t>
            </a:r>
            <a:r>
              <a:rPr lang="cs-CZ" dirty="0" err="1" smtClean="0">
                <a:solidFill>
                  <a:schemeClr val="accent2">
                    <a:lumMod val="50000"/>
                  </a:schemeClr>
                </a:solidFill>
              </a:rPr>
              <a:t>There</a:t>
            </a:r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accent2">
                    <a:lumMod val="50000"/>
                  </a:schemeClr>
                </a:solidFill>
              </a:rPr>
              <a:t>is</a:t>
            </a:r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dirty="0" err="1" smtClean="0"/>
              <a:t>one</a:t>
            </a:r>
            <a:r>
              <a:rPr lang="cs-CZ" dirty="0" smtClean="0"/>
              <a:t> </a:t>
            </a:r>
            <a:r>
              <a:rPr lang="cs-CZ" dirty="0" err="1" smtClean="0"/>
              <a:t>elephant</a:t>
            </a:r>
            <a:r>
              <a:rPr lang="cs-CZ" dirty="0" smtClean="0"/>
              <a:t>.</a:t>
            </a:r>
          </a:p>
          <a:p>
            <a:r>
              <a:rPr lang="cs-CZ" dirty="0" smtClean="0"/>
              <a:t>2. </a:t>
            </a:r>
            <a:r>
              <a:rPr lang="cs-CZ" dirty="0" err="1" smtClean="0"/>
              <a:t>There</a:t>
            </a:r>
            <a:r>
              <a:rPr lang="cs-CZ" dirty="0" smtClean="0"/>
              <a:t> are </a:t>
            </a:r>
            <a:r>
              <a:rPr lang="cs-CZ" dirty="0" err="1" smtClean="0"/>
              <a:t>two</a:t>
            </a:r>
            <a:r>
              <a:rPr lang="cs-CZ" dirty="0" smtClean="0"/>
              <a:t> </a:t>
            </a:r>
            <a:r>
              <a:rPr lang="cs-CZ" dirty="0" err="1" smtClean="0"/>
              <a:t>giraffe</a:t>
            </a:r>
            <a:r>
              <a:rPr lang="cs-CZ" dirty="0" err="1" smtClean="0">
                <a:solidFill>
                  <a:srgbClr val="FF0000"/>
                </a:solidFill>
              </a:rPr>
              <a:t>s</a:t>
            </a:r>
            <a:r>
              <a:rPr lang="cs-CZ" dirty="0" smtClean="0"/>
              <a:t>.</a:t>
            </a:r>
          </a:p>
          <a:p>
            <a:r>
              <a:rPr lang="cs-CZ" dirty="0" smtClean="0"/>
              <a:t>3. </a:t>
            </a:r>
            <a:r>
              <a:rPr lang="cs-CZ" dirty="0" err="1" smtClean="0">
                <a:solidFill>
                  <a:schemeClr val="accent2">
                    <a:lumMod val="50000"/>
                  </a:schemeClr>
                </a:solidFill>
              </a:rPr>
              <a:t>There</a:t>
            </a:r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accent2">
                    <a:lumMod val="50000"/>
                  </a:schemeClr>
                </a:solidFill>
              </a:rPr>
              <a:t>is</a:t>
            </a:r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dirty="0" err="1" smtClean="0"/>
              <a:t>one</a:t>
            </a:r>
            <a:r>
              <a:rPr lang="cs-CZ" dirty="0" smtClean="0"/>
              <a:t> </a:t>
            </a:r>
            <a:r>
              <a:rPr lang="cs-CZ" dirty="0" err="1" smtClean="0"/>
              <a:t>lion</a:t>
            </a:r>
            <a:r>
              <a:rPr lang="cs-CZ" dirty="0" smtClean="0"/>
              <a:t>.</a:t>
            </a:r>
          </a:p>
          <a:p>
            <a:r>
              <a:rPr lang="cs-CZ" dirty="0" smtClean="0"/>
              <a:t>4. </a:t>
            </a:r>
            <a:r>
              <a:rPr lang="cs-CZ" dirty="0" err="1" smtClean="0"/>
              <a:t>There</a:t>
            </a:r>
            <a:r>
              <a:rPr lang="cs-CZ" dirty="0" smtClean="0"/>
              <a:t> are </a:t>
            </a:r>
            <a:r>
              <a:rPr lang="cs-CZ" dirty="0" err="1" smtClean="0"/>
              <a:t>four</a:t>
            </a:r>
            <a:r>
              <a:rPr lang="cs-CZ" dirty="0" smtClean="0"/>
              <a:t> </a:t>
            </a:r>
            <a:r>
              <a:rPr lang="cs-CZ" dirty="0" err="1" smtClean="0"/>
              <a:t>monkey</a:t>
            </a:r>
            <a:r>
              <a:rPr lang="cs-CZ" dirty="0" err="1" smtClean="0">
                <a:solidFill>
                  <a:srgbClr val="FF0000"/>
                </a:solidFill>
              </a:rPr>
              <a:t>s</a:t>
            </a:r>
            <a:r>
              <a:rPr lang="cs-CZ" dirty="0" smtClean="0"/>
              <a:t>.</a:t>
            </a:r>
          </a:p>
          <a:p>
            <a:r>
              <a:rPr lang="cs-CZ" dirty="0" smtClean="0"/>
              <a:t>5. </a:t>
            </a:r>
            <a:r>
              <a:rPr lang="cs-CZ" dirty="0" err="1" smtClean="0"/>
              <a:t>There</a:t>
            </a:r>
            <a:r>
              <a:rPr lang="cs-CZ" dirty="0" smtClean="0"/>
              <a:t> are </a:t>
            </a:r>
            <a:r>
              <a:rPr lang="cs-CZ" dirty="0" err="1" smtClean="0"/>
              <a:t>six</a:t>
            </a:r>
            <a:r>
              <a:rPr lang="cs-CZ" dirty="0" smtClean="0"/>
              <a:t> </a:t>
            </a:r>
            <a:r>
              <a:rPr lang="cs-CZ" dirty="0" err="1" smtClean="0"/>
              <a:t>snake</a:t>
            </a:r>
            <a:r>
              <a:rPr lang="cs-CZ" dirty="0" err="1" smtClean="0">
                <a:solidFill>
                  <a:srgbClr val="FF0000"/>
                </a:solidFill>
              </a:rPr>
              <a:t>s</a:t>
            </a:r>
            <a:r>
              <a:rPr lang="cs-CZ" dirty="0" smtClean="0"/>
              <a:t>.</a:t>
            </a:r>
          </a:p>
          <a:p>
            <a:r>
              <a:rPr lang="cs-CZ" dirty="0" smtClean="0"/>
              <a:t>6. </a:t>
            </a:r>
            <a:r>
              <a:rPr lang="cs-CZ" dirty="0" err="1" smtClean="0"/>
              <a:t>There</a:t>
            </a:r>
            <a:r>
              <a:rPr lang="cs-CZ" dirty="0" smtClean="0"/>
              <a:t> are </a:t>
            </a:r>
            <a:r>
              <a:rPr lang="cs-CZ" dirty="0" err="1" smtClean="0"/>
              <a:t>three</a:t>
            </a:r>
            <a:r>
              <a:rPr lang="cs-CZ" dirty="0" smtClean="0"/>
              <a:t> </a:t>
            </a:r>
            <a:r>
              <a:rPr lang="cs-CZ" dirty="0" err="1" smtClean="0"/>
              <a:t>crocodile</a:t>
            </a:r>
            <a:r>
              <a:rPr lang="cs-CZ" dirty="0" err="1" smtClean="0">
                <a:solidFill>
                  <a:srgbClr val="FF0000"/>
                </a:solidFill>
              </a:rPr>
              <a:t>s</a:t>
            </a:r>
            <a:r>
              <a:rPr lang="cs-CZ" dirty="0" smtClean="0"/>
              <a:t>.</a:t>
            </a:r>
          </a:p>
          <a:p>
            <a:r>
              <a:rPr lang="cs-CZ" dirty="0" smtClean="0"/>
              <a:t>7. </a:t>
            </a:r>
            <a:r>
              <a:rPr lang="cs-CZ" dirty="0" err="1" smtClean="0">
                <a:solidFill>
                  <a:schemeClr val="accent2">
                    <a:lumMod val="50000"/>
                  </a:schemeClr>
                </a:solidFill>
              </a:rPr>
              <a:t>There</a:t>
            </a:r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accent2">
                    <a:lumMod val="50000"/>
                  </a:schemeClr>
                </a:solidFill>
              </a:rPr>
              <a:t>is</a:t>
            </a:r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dirty="0" err="1" smtClean="0"/>
              <a:t>one</a:t>
            </a:r>
            <a:r>
              <a:rPr lang="cs-CZ" dirty="0" smtClean="0"/>
              <a:t> </a:t>
            </a:r>
            <a:r>
              <a:rPr lang="cs-CZ" dirty="0" err="1" smtClean="0"/>
              <a:t>hippo</a:t>
            </a:r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76728" y="223627"/>
            <a:ext cx="4868909" cy="651941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491" y="4661216"/>
            <a:ext cx="5785237" cy="214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8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C000"/>
                </a:solidFill>
              </a:rPr>
              <a:t>ANKETA: </a:t>
            </a:r>
            <a:r>
              <a:rPr lang="cs-CZ" b="1" dirty="0" smtClean="0">
                <a:solidFill>
                  <a:srgbClr val="FF0000"/>
                </a:solidFill>
              </a:rPr>
              <a:t>HOW MANY </a:t>
            </a:r>
            <a:r>
              <a:rPr lang="cs-CZ" dirty="0" smtClean="0">
                <a:solidFill>
                  <a:srgbClr val="FF0000"/>
                </a:solidFill>
              </a:rPr>
              <a:t>ANIMALS ARE THERE?</a:t>
            </a:r>
            <a:br>
              <a:rPr lang="cs-CZ" dirty="0" smtClean="0">
                <a:solidFill>
                  <a:srgbClr val="FF0000"/>
                </a:solidFill>
              </a:rPr>
            </a:b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smtClean="0">
                <a:solidFill>
                  <a:srgbClr val="FF0000"/>
                </a:solidFill>
              </a:rPr>
              <a:t>                </a:t>
            </a:r>
            <a:r>
              <a:rPr lang="cs-CZ" b="1" dirty="0" smtClean="0">
                <a:solidFill>
                  <a:srgbClr val="FF0000"/>
                </a:solidFill>
              </a:rPr>
              <a:t>KOLIK</a:t>
            </a:r>
            <a:r>
              <a:rPr lang="cs-CZ" dirty="0" smtClean="0">
                <a:solidFill>
                  <a:srgbClr val="FF0000"/>
                </a:solidFill>
              </a:rPr>
              <a:t> …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err="1" smtClean="0"/>
              <a:t>Typni</a:t>
            </a:r>
            <a:r>
              <a:rPr lang="cs-CZ" dirty="0" smtClean="0"/>
              <a:t> si, kolik bylo celkem zvířat ve cvičení 2/ str.48 – ve WB?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>
                <a:solidFill>
                  <a:schemeClr val="accent6">
                    <a:lumMod val="50000"/>
                  </a:schemeClr>
                </a:solidFill>
              </a:rPr>
              <a:t>A) 15</a:t>
            </a:r>
          </a:p>
          <a:p>
            <a:r>
              <a:rPr lang="cs-CZ" dirty="0" smtClean="0">
                <a:solidFill>
                  <a:schemeClr val="accent1">
                    <a:lumMod val="50000"/>
                  </a:schemeClr>
                </a:solidFill>
              </a:rPr>
              <a:t>B) 20</a:t>
            </a:r>
          </a:p>
          <a:p>
            <a:r>
              <a:rPr lang="cs-CZ" dirty="0" smtClean="0">
                <a:solidFill>
                  <a:srgbClr val="FF0000"/>
                </a:solidFill>
              </a:rPr>
              <a:t>C) 18</a:t>
            </a:r>
          </a:p>
          <a:p>
            <a:r>
              <a:rPr lang="cs-CZ" dirty="0" smtClean="0">
                <a:solidFill>
                  <a:schemeClr val="accent2">
                    <a:lumMod val="75000"/>
                  </a:schemeClr>
                </a:solidFill>
              </a:rPr>
              <a:t>D) 16</a:t>
            </a:r>
            <a:endParaRPr lang="cs-CZ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 smtClean="0"/>
              <a:t>Kolik a jakých bylo krokodýlů v dnešní písničce?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>
                <a:solidFill>
                  <a:schemeClr val="accent6">
                    <a:lumMod val="50000"/>
                  </a:schemeClr>
                </a:solidFill>
              </a:rPr>
              <a:t>A) </a:t>
            </a:r>
            <a:r>
              <a:rPr lang="cs-CZ" dirty="0" err="1" smtClean="0">
                <a:solidFill>
                  <a:schemeClr val="accent6">
                    <a:lumMod val="50000"/>
                  </a:schemeClr>
                </a:solidFill>
              </a:rPr>
              <a:t>four</a:t>
            </a:r>
            <a:r>
              <a:rPr lang="cs-CZ" dirty="0" smtClean="0">
                <a:solidFill>
                  <a:schemeClr val="accent6">
                    <a:lumMod val="50000"/>
                  </a:schemeClr>
                </a:solidFill>
              </a:rPr>
              <a:t> happy </a:t>
            </a:r>
            <a:r>
              <a:rPr lang="cs-CZ" dirty="0" err="1" smtClean="0">
                <a:solidFill>
                  <a:schemeClr val="accent6">
                    <a:lumMod val="50000"/>
                  </a:schemeClr>
                </a:solidFill>
              </a:rPr>
              <a:t>crocodiles</a:t>
            </a:r>
            <a:endParaRPr lang="cs-CZ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cs-CZ" dirty="0" smtClean="0">
                <a:solidFill>
                  <a:schemeClr val="accent1">
                    <a:lumMod val="50000"/>
                  </a:schemeClr>
                </a:solidFill>
              </a:rPr>
              <a:t>B) </a:t>
            </a:r>
            <a:r>
              <a:rPr lang="cs-CZ" dirty="0" err="1" smtClean="0">
                <a:solidFill>
                  <a:schemeClr val="accent1">
                    <a:lumMod val="50000"/>
                  </a:schemeClr>
                </a:solidFill>
              </a:rPr>
              <a:t>five</a:t>
            </a:r>
            <a:r>
              <a:rPr lang="cs-CZ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accent1">
                    <a:lumMod val="50000"/>
                  </a:schemeClr>
                </a:solidFill>
              </a:rPr>
              <a:t>hungry</a:t>
            </a:r>
            <a:r>
              <a:rPr lang="cs-CZ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accent1">
                    <a:lumMod val="50000"/>
                  </a:schemeClr>
                </a:solidFill>
              </a:rPr>
              <a:t>crocodiles</a:t>
            </a:r>
            <a:endParaRPr lang="cs-CZ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cs-CZ" dirty="0">
                <a:solidFill>
                  <a:srgbClr val="FF0000"/>
                </a:solidFill>
              </a:rPr>
              <a:t>C) </a:t>
            </a:r>
            <a:r>
              <a:rPr lang="cs-CZ" dirty="0" err="1" smtClean="0">
                <a:solidFill>
                  <a:srgbClr val="FF0000"/>
                </a:solidFill>
              </a:rPr>
              <a:t>four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hungry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crocodiles</a:t>
            </a:r>
            <a:endParaRPr lang="cs-CZ" dirty="0">
              <a:solidFill>
                <a:srgbClr val="FF0000"/>
              </a:solidFill>
            </a:endParaRPr>
          </a:p>
          <a:p>
            <a:r>
              <a:rPr lang="cs-CZ" dirty="0">
                <a:solidFill>
                  <a:schemeClr val="accent2">
                    <a:lumMod val="75000"/>
                  </a:schemeClr>
                </a:solidFill>
              </a:rPr>
              <a:t>D) </a:t>
            </a:r>
            <a:r>
              <a:rPr lang="cs-CZ" dirty="0" err="1" smtClean="0">
                <a:solidFill>
                  <a:schemeClr val="accent2">
                    <a:lumMod val="75000"/>
                  </a:schemeClr>
                </a:solidFill>
              </a:rPr>
              <a:t>five</a:t>
            </a:r>
            <a:r>
              <a:rPr lang="cs-CZ" dirty="0" smtClean="0">
                <a:solidFill>
                  <a:schemeClr val="accent2">
                    <a:lumMod val="75000"/>
                  </a:schemeClr>
                </a:solidFill>
              </a:rPr>
              <a:t> happy </a:t>
            </a:r>
            <a:r>
              <a:rPr lang="cs-CZ" dirty="0" err="1" smtClean="0">
                <a:solidFill>
                  <a:schemeClr val="accent2">
                    <a:lumMod val="75000"/>
                  </a:schemeClr>
                </a:solidFill>
              </a:rPr>
              <a:t>crocodiles</a:t>
            </a:r>
            <a:endParaRPr lang="cs-CZ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7798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5442" y="138545"/>
            <a:ext cx="11066959" cy="748145"/>
          </a:xfrm>
        </p:spPr>
        <p:txBody>
          <a:bodyPr>
            <a:normAutofit fontScale="90000"/>
          </a:bodyPr>
          <a:lstStyle/>
          <a:p>
            <a:r>
              <a:rPr lang="cs-CZ" sz="1800" b="1" dirty="0" smtClean="0">
                <a:solidFill>
                  <a:srgbClr val="FFC000"/>
                </a:solidFill>
              </a:rPr>
              <a:t>Správné odpovědi ankety byly vždy C.</a:t>
            </a:r>
            <a:r>
              <a:rPr lang="cs-CZ" dirty="0" smtClean="0">
                <a:solidFill>
                  <a:srgbClr val="FF0000"/>
                </a:solidFill>
              </a:rPr>
              <a:t/>
            </a:r>
            <a:br>
              <a:rPr lang="cs-CZ" dirty="0" smtClean="0">
                <a:solidFill>
                  <a:srgbClr val="FF0000"/>
                </a:solidFill>
              </a:rPr>
            </a:br>
            <a:r>
              <a:rPr lang="cs-CZ" dirty="0" smtClean="0">
                <a:solidFill>
                  <a:srgbClr val="FF0000"/>
                </a:solidFill>
              </a:rPr>
              <a:t>WB str. 49/</a:t>
            </a:r>
            <a:r>
              <a:rPr lang="cs-CZ" dirty="0" err="1" smtClean="0">
                <a:solidFill>
                  <a:srgbClr val="FF0000"/>
                </a:solidFill>
              </a:rPr>
              <a:t>cv</a:t>
            </a:r>
            <a:r>
              <a:rPr lang="cs-CZ" dirty="0" smtClean="0">
                <a:solidFill>
                  <a:srgbClr val="FF0000"/>
                </a:solidFill>
              </a:rPr>
              <a:t>. 3 – piš věty podle obrázku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7515" y="983674"/>
            <a:ext cx="9238159" cy="5548016"/>
          </a:xfrm>
          <a:prstGeom prst="rect">
            <a:avLst/>
          </a:prstGeo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9393381" y="1413163"/>
            <a:ext cx="2521527" cy="5118525"/>
          </a:xfrm>
        </p:spPr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NÁPOVĚDA:</a:t>
            </a:r>
          </a:p>
          <a:p>
            <a:r>
              <a:rPr lang="cs-CZ" dirty="0">
                <a:solidFill>
                  <a:schemeClr val="accent2">
                    <a:lumMod val="75000"/>
                  </a:schemeClr>
                </a:solidFill>
              </a:rPr>
              <a:t>š</a:t>
            </a:r>
            <a:r>
              <a:rPr lang="cs-CZ" dirty="0" smtClean="0">
                <a:solidFill>
                  <a:schemeClr val="accent2">
                    <a:lumMod val="75000"/>
                  </a:schemeClr>
                </a:solidFill>
              </a:rPr>
              <a:t>ťastný lev</a:t>
            </a:r>
          </a:p>
          <a:p>
            <a:r>
              <a:rPr lang="cs-CZ" dirty="0" smtClean="0">
                <a:solidFill>
                  <a:schemeClr val="accent2">
                    <a:lumMod val="75000"/>
                  </a:schemeClr>
                </a:solidFill>
              </a:rPr>
              <a:t>3 dlouzí hadi</a:t>
            </a:r>
          </a:p>
          <a:p>
            <a:r>
              <a:rPr lang="cs-CZ" dirty="0">
                <a:solidFill>
                  <a:schemeClr val="accent2">
                    <a:lumMod val="75000"/>
                  </a:schemeClr>
                </a:solidFill>
              </a:rPr>
              <a:t>s</a:t>
            </a:r>
            <a:r>
              <a:rPr lang="cs-CZ" dirty="0" smtClean="0">
                <a:solidFill>
                  <a:schemeClr val="accent2">
                    <a:lumMod val="75000"/>
                  </a:schemeClr>
                </a:solidFill>
              </a:rPr>
              <a:t>mutný hroch</a:t>
            </a:r>
          </a:p>
          <a:p>
            <a:r>
              <a:rPr lang="cs-CZ" dirty="0" smtClean="0">
                <a:solidFill>
                  <a:schemeClr val="accent2">
                    <a:lumMod val="75000"/>
                  </a:schemeClr>
                </a:solidFill>
              </a:rPr>
              <a:t>4 malé opice</a:t>
            </a:r>
          </a:p>
          <a:p>
            <a:r>
              <a:rPr lang="cs-CZ" dirty="0">
                <a:solidFill>
                  <a:schemeClr val="accent2">
                    <a:lumMod val="75000"/>
                  </a:schemeClr>
                </a:solidFill>
              </a:rPr>
              <a:t>v</a:t>
            </a:r>
            <a:r>
              <a:rPr lang="cs-CZ" dirty="0" smtClean="0">
                <a:solidFill>
                  <a:schemeClr val="accent2">
                    <a:lumMod val="75000"/>
                  </a:schemeClr>
                </a:solidFill>
              </a:rPr>
              <a:t>elký krokodýl</a:t>
            </a:r>
            <a:endParaRPr lang="cs-CZ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38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5636" y="365126"/>
            <a:ext cx="10938164" cy="1172730"/>
          </a:xfrm>
        </p:spPr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ŘEŠENÍ: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15636" y="1399309"/>
            <a:ext cx="5604164" cy="4777654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1</a:t>
            </a:r>
            <a:r>
              <a:rPr lang="cs-CZ" dirty="0" smtClean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cs-CZ" dirty="0" err="1" smtClean="0">
                <a:solidFill>
                  <a:schemeClr val="accent2">
                    <a:lumMod val="75000"/>
                  </a:schemeClr>
                </a:solidFill>
              </a:rPr>
              <a:t>There´s</a:t>
            </a:r>
            <a:r>
              <a:rPr lang="cs-CZ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dirty="0" smtClean="0"/>
              <a:t>a happy </a:t>
            </a:r>
            <a:r>
              <a:rPr lang="cs-CZ" dirty="0" err="1" smtClean="0"/>
              <a:t>lion</a:t>
            </a:r>
            <a:r>
              <a:rPr lang="cs-CZ" dirty="0" smtClean="0"/>
              <a:t>.</a:t>
            </a:r>
          </a:p>
          <a:p>
            <a:r>
              <a:rPr lang="cs-CZ" dirty="0" smtClean="0"/>
              <a:t>2. </a:t>
            </a:r>
            <a:r>
              <a:rPr lang="cs-CZ" dirty="0" err="1" smtClean="0"/>
              <a:t>There</a:t>
            </a:r>
            <a:r>
              <a:rPr lang="cs-CZ" dirty="0" smtClean="0"/>
              <a:t> are </a:t>
            </a:r>
            <a:r>
              <a:rPr lang="cs-CZ" dirty="0" err="1" smtClean="0"/>
              <a:t>three</a:t>
            </a:r>
            <a:r>
              <a:rPr lang="cs-CZ" dirty="0" smtClean="0"/>
              <a:t> long </a:t>
            </a:r>
            <a:r>
              <a:rPr lang="cs-CZ" dirty="0" err="1" smtClean="0"/>
              <a:t>snakes</a:t>
            </a:r>
            <a:r>
              <a:rPr lang="cs-CZ" dirty="0" smtClean="0"/>
              <a:t>.</a:t>
            </a:r>
          </a:p>
          <a:p>
            <a:r>
              <a:rPr lang="cs-CZ" dirty="0" smtClean="0"/>
              <a:t>3</a:t>
            </a:r>
            <a:r>
              <a:rPr lang="cs-CZ" dirty="0" smtClean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cs-CZ" dirty="0" err="1" smtClean="0">
                <a:solidFill>
                  <a:schemeClr val="accent2">
                    <a:lumMod val="75000"/>
                  </a:schemeClr>
                </a:solidFill>
              </a:rPr>
              <a:t>There´s</a:t>
            </a:r>
            <a:r>
              <a:rPr lang="cs-CZ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dirty="0" smtClean="0"/>
              <a:t>a sad </a:t>
            </a:r>
            <a:r>
              <a:rPr lang="cs-CZ" dirty="0" err="1" smtClean="0"/>
              <a:t>hippo</a:t>
            </a:r>
            <a:r>
              <a:rPr lang="cs-CZ" dirty="0" smtClean="0"/>
              <a:t>.</a:t>
            </a:r>
          </a:p>
          <a:p>
            <a:r>
              <a:rPr lang="cs-CZ" dirty="0" smtClean="0"/>
              <a:t>4. </a:t>
            </a:r>
            <a:r>
              <a:rPr lang="cs-CZ" dirty="0" err="1" smtClean="0"/>
              <a:t>There</a:t>
            </a:r>
            <a:r>
              <a:rPr lang="cs-CZ" dirty="0" smtClean="0"/>
              <a:t> are </a:t>
            </a:r>
            <a:r>
              <a:rPr lang="cs-CZ" dirty="0" err="1" smtClean="0"/>
              <a:t>four</a:t>
            </a:r>
            <a:r>
              <a:rPr lang="cs-CZ" dirty="0" smtClean="0"/>
              <a:t> </a:t>
            </a:r>
            <a:r>
              <a:rPr lang="cs-CZ" dirty="0" err="1" smtClean="0"/>
              <a:t>little</a:t>
            </a:r>
            <a:r>
              <a:rPr lang="cs-CZ" dirty="0" smtClean="0"/>
              <a:t> </a:t>
            </a:r>
            <a:r>
              <a:rPr lang="cs-CZ" dirty="0" err="1" smtClean="0"/>
              <a:t>monkeys</a:t>
            </a:r>
            <a:r>
              <a:rPr lang="cs-CZ" dirty="0" smtClean="0"/>
              <a:t>.</a:t>
            </a:r>
          </a:p>
          <a:p>
            <a:r>
              <a:rPr lang="cs-CZ" dirty="0" smtClean="0"/>
              <a:t>5</a:t>
            </a:r>
            <a:r>
              <a:rPr lang="cs-CZ" dirty="0" smtClean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cs-CZ" dirty="0" err="1" smtClean="0">
                <a:solidFill>
                  <a:schemeClr val="accent2">
                    <a:lumMod val="75000"/>
                  </a:schemeClr>
                </a:solidFill>
              </a:rPr>
              <a:t>There´s</a:t>
            </a:r>
            <a:r>
              <a:rPr lang="cs-CZ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dirty="0" smtClean="0"/>
              <a:t>a big </a:t>
            </a:r>
            <a:r>
              <a:rPr lang="cs-CZ" dirty="0" err="1" smtClean="0"/>
              <a:t>crocodile</a:t>
            </a:r>
            <a:r>
              <a:rPr lang="cs-CZ" dirty="0" smtClean="0"/>
              <a:t>.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4959768" y="5777345"/>
            <a:ext cx="5181600" cy="763641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Další cvičení-  4. domalujte a dopište podle sebe.</a:t>
            </a:r>
            <a:endParaRPr lang="cs-CZ" b="1" dirty="0">
              <a:solidFill>
                <a:srgbClr val="FF000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236" y="4034645"/>
            <a:ext cx="4620332" cy="287036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6791" y="175781"/>
            <a:ext cx="3453246" cy="529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65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</TotalTime>
  <Words>350</Words>
  <Application>Microsoft Office PowerPoint</Application>
  <PresentationFormat>Širokoúhlá obrazovka</PresentationFormat>
  <Paragraphs>119</Paragraphs>
  <Slides>11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8" baseType="lpstr">
      <vt:lpstr>Algerian</vt:lpstr>
      <vt:lpstr>Arial</vt:lpstr>
      <vt:lpstr>Broadway</vt:lpstr>
      <vt:lpstr>Calibri</vt:lpstr>
      <vt:lpstr>Calibri Light</vt:lpstr>
      <vt:lpstr>Wingdings</vt:lpstr>
      <vt:lpstr>Motiv Office</vt:lpstr>
      <vt:lpstr> Unit 10                 ANIMAL SAFARI                              </vt:lpstr>
      <vt:lpstr>ANIMALS  - ZVÍŘATA    What´s this ? (Are there 2…?)</vt:lpstr>
      <vt:lpstr>Nová slovíčka k písni:</vt:lpstr>
      <vt:lpstr>SONG -Animal safari- učebnice str. 49</vt:lpstr>
      <vt:lpstr>Cvičení ve WB str.48      PŘIPOMEŇ SI:  There is …. Tam je…(1)  There are…Tam jsou (2,3,..)</vt:lpstr>
      <vt:lpstr>Správné řešení  přečti +přelož</vt:lpstr>
      <vt:lpstr>ANKETA: HOW MANY ANIMALS ARE THERE?                  KOLIK …</vt:lpstr>
      <vt:lpstr>Správné odpovědi ankety byly vždy C. WB str. 49/cv. 3 – piš věty podle obrázku</vt:lpstr>
      <vt:lpstr>ŘEŠENÍ:</vt:lpstr>
      <vt:lpstr>Vyber správně zapsané číslo:  </vt:lpstr>
      <vt:lpstr>Zdroje: učebnice a pracovní sešit Chit Chat Paul Shipton OXFORD UNIVERSITY PRESS</vt:lpstr>
    </vt:vector>
  </TitlesOfParts>
  <Company>Zakladni skola Dobra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jkavkova1</dc:creator>
  <cp:lastModifiedBy>jkavkova1</cp:lastModifiedBy>
  <cp:revision>47</cp:revision>
  <dcterms:created xsi:type="dcterms:W3CDTF">2020-05-26T06:19:17Z</dcterms:created>
  <dcterms:modified xsi:type="dcterms:W3CDTF">2020-06-02T15:22:09Z</dcterms:modified>
</cp:coreProperties>
</file>