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57" r:id="rId3"/>
    <p:sldId id="263" r:id="rId4"/>
    <p:sldId id="264" r:id="rId5"/>
    <p:sldId id="265" r:id="rId6"/>
    <p:sldId id="267" r:id="rId7"/>
    <p:sldId id="268" r:id="rId8"/>
    <p:sldId id="271" r:id="rId9"/>
    <p:sldId id="259" r:id="rId10"/>
    <p:sldId id="266" r:id="rId11"/>
    <p:sldId id="27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2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76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1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02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58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32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576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52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57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407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33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0403-5B13-4CEE-957B-4FBF9557D180}" type="datetimeFigureOut">
              <a:rPr lang="cs-CZ" smtClean="0"/>
              <a:t>14.5.2020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8B66-75E6-4B91-BDB9-073A91ABD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0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Broadway" panose="04040905080B02020502" pitchFamily="82" charset="0"/>
              </a:rPr>
              <a:t>BUG CAFÉ -9. part 2</a:t>
            </a:r>
            <a:endParaRPr lang="cs-CZ" sz="6000" dirty="0"/>
          </a:p>
        </p:txBody>
      </p:sp>
      <p:pic>
        <p:nvPicPr>
          <p:cNvPr id="2050" name="Picture 2" descr="Nálepka Pixerstick Brouk hmyz kreslené ilustrace • Pixers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81" y="1171620"/>
            <a:ext cx="2801413" cy="22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reslený kávový hrnek — Stock Vektor © lineartestpilot #580676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85" y="1534825"/>
            <a:ext cx="1558002" cy="14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78" y="1926215"/>
            <a:ext cx="4425142" cy="44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6509"/>
            <a:ext cx="10515600" cy="132556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Napiš do sešitu ENGLISH:                                                           </a:t>
            </a:r>
            <a:r>
              <a:rPr lang="cs-CZ" sz="3600" b="1" dirty="0" smtClean="0">
                <a:solidFill>
                  <a:srgbClr val="FF0000"/>
                </a:solidFill>
              </a:rPr>
              <a:t>WB p. 43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Do </a:t>
            </a:r>
            <a:r>
              <a:rPr lang="cs-CZ" b="1" dirty="0" err="1" smtClean="0">
                <a:solidFill>
                  <a:srgbClr val="0070C0"/>
                </a:solidFill>
              </a:rPr>
              <a:t>you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like</a:t>
            </a:r>
            <a:r>
              <a:rPr lang="cs-CZ" b="1" dirty="0" smtClean="0">
                <a:solidFill>
                  <a:srgbClr val="0070C0"/>
                </a:solidFill>
              </a:rPr>
              <a:t>?</a:t>
            </a:r>
            <a:r>
              <a:rPr lang="cs-CZ" dirty="0" smtClean="0"/>
              <a:t>             </a:t>
            </a:r>
            <a:r>
              <a:rPr lang="cs-CZ" dirty="0" smtClean="0">
                <a:solidFill>
                  <a:srgbClr val="0070C0"/>
                </a:solidFill>
              </a:rPr>
              <a:t>- Máš rád/-a…?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87781"/>
            <a:ext cx="10515600" cy="3489181"/>
          </a:xfrm>
        </p:spPr>
        <p:txBody>
          <a:bodyPr/>
          <a:lstStyle/>
          <a:p>
            <a:pPr marL="0" indent="0">
              <a:buNone/>
            </a:pPr>
            <a:r>
              <a:rPr lang="cs-CZ" sz="4400" dirty="0" err="1" smtClean="0">
                <a:solidFill>
                  <a:srgbClr val="92D050"/>
                </a:solidFill>
              </a:rPr>
              <a:t>Yes</a:t>
            </a:r>
            <a:r>
              <a:rPr lang="cs-CZ" sz="4400" dirty="0" smtClean="0">
                <a:solidFill>
                  <a:srgbClr val="92D050"/>
                </a:solidFill>
              </a:rPr>
              <a:t>, I do.    </a:t>
            </a:r>
            <a:r>
              <a:rPr lang="cs-CZ" dirty="0" smtClean="0">
                <a:solidFill>
                  <a:srgbClr val="92D050"/>
                </a:solidFill>
              </a:rPr>
              <a:t>              </a:t>
            </a:r>
            <a:r>
              <a:rPr lang="cs-CZ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    </a:t>
            </a:r>
            <a:r>
              <a:rPr lang="cs-CZ" dirty="0" smtClean="0">
                <a:solidFill>
                  <a:srgbClr val="92D050"/>
                </a:solidFill>
              </a:rPr>
              <a:t>                   </a:t>
            </a:r>
            <a:r>
              <a:rPr lang="cs-CZ" sz="4400" dirty="0" smtClean="0">
                <a:solidFill>
                  <a:srgbClr val="FF0000"/>
                </a:solidFill>
              </a:rPr>
              <a:t>No , I </a:t>
            </a:r>
            <a:r>
              <a:rPr lang="cs-CZ" sz="4400" dirty="0" err="1" smtClean="0">
                <a:solidFill>
                  <a:srgbClr val="FF0000"/>
                </a:solidFill>
              </a:rPr>
              <a:t>don´t</a:t>
            </a:r>
            <a:r>
              <a:rPr lang="cs-CZ" sz="4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                                              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 rot="1350725">
            <a:off x="1916811" y="1232299"/>
            <a:ext cx="582981" cy="1543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 rot="18070893">
            <a:off x="4656373" y="749015"/>
            <a:ext cx="558199" cy="2375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1" y="3797858"/>
            <a:ext cx="2620819" cy="1965614"/>
          </a:xfrm>
          <a:prstGeom prst="rect">
            <a:avLst/>
          </a:prstGeom>
        </p:spPr>
      </p:pic>
      <p:pic>
        <p:nvPicPr>
          <p:cNvPr id="3078" name="Picture 6" descr="Obrázek, klipart Smutný smajlík zdarma ke stažení v rozlišení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94" y="3742421"/>
            <a:ext cx="1856509" cy="18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9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ANKETA: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Když jsme zpívali písničku, byly na obrázku :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rgbClr val="0070C0"/>
                </a:solidFill>
              </a:rPr>
              <a:t>                                                                                              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A) 4 BANÁNY, 2 JABLKA, 5 POMERANČŮ</a:t>
            </a:r>
          </a:p>
          <a:p>
            <a:pPr marL="0" indent="0">
              <a:buNone/>
            </a:pPr>
            <a:endParaRPr lang="cs-CZ" sz="3600" dirty="0" smtClean="0">
              <a:solidFill>
                <a:srgbClr val="FF0000"/>
              </a:solidFill>
            </a:endParaRPr>
          </a:p>
          <a:p>
            <a:r>
              <a:rPr lang="cs-CZ" sz="3600" dirty="0" smtClean="0">
                <a:solidFill>
                  <a:srgbClr val="FFC000"/>
                </a:solidFill>
              </a:rPr>
              <a:t>B) 3 BANÁNY, 3 JABLKA, 4 POMERANČE</a:t>
            </a:r>
          </a:p>
          <a:p>
            <a:pPr marL="0" indent="0">
              <a:buNone/>
            </a:pPr>
            <a:endParaRPr lang="cs-CZ" sz="3600" dirty="0" smtClean="0">
              <a:solidFill>
                <a:srgbClr val="FFC000"/>
              </a:solidFill>
            </a:endParaRPr>
          </a:p>
          <a:p>
            <a:r>
              <a:rPr lang="cs-CZ" sz="3600" dirty="0" smtClean="0">
                <a:solidFill>
                  <a:srgbClr val="00B050"/>
                </a:solidFill>
              </a:rPr>
              <a:t>C)  4 BANÁNY, 2 JABLKA, 6 POMERANČŮ</a:t>
            </a:r>
            <a:endParaRPr lang="cs-CZ" sz="3600" dirty="0">
              <a:solidFill>
                <a:srgbClr val="00B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91" y="277525"/>
            <a:ext cx="2631930" cy="26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4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1540" y="365125"/>
            <a:ext cx="1046226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 smtClean="0"/>
              <a:t>Spojte správně věty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1191491"/>
            <a:ext cx="12025745" cy="5666509"/>
          </a:xfrm>
        </p:spPr>
        <p:txBody>
          <a:bodyPr>
            <a:normAutofit fontScale="25000" lnSpcReduction="20000"/>
          </a:bodyPr>
          <a:lstStyle/>
          <a:p>
            <a:r>
              <a:rPr lang="cs-CZ" sz="9600" dirty="0" err="1">
                <a:solidFill>
                  <a:srgbClr val="FF0000"/>
                </a:solidFill>
              </a:rPr>
              <a:t>What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is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this</a:t>
            </a:r>
            <a:r>
              <a:rPr lang="cs-CZ" sz="9600" dirty="0">
                <a:solidFill>
                  <a:srgbClr val="FF0000"/>
                </a:solidFill>
              </a:rPr>
              <a:t> ?  ( </a:t>
            </a:r>
            <a:r>
              <a:rPr lang="cs-CZ" sz="9600" dirty="0" err="1">
                <a:solidFill>
                  <a:srgbClr val="FF0000"/>
                </a:solidFill>
              </a:rPr>
              <a:t>What´s</a:t>
            </a:r>
            <a:r>
              <a:rPr lang="cs-CZ" sz="9600" dirty="0">
                <a:solidFill>
                  <a:srgbClr val="FF0000"/>
                </a:solidFill>
              </a:rPr>
              <a:t> </a:t>
            </a:r>
            <a:r>
              <a:rPr lang="cs-CZ" sz="9600" dirty="0" err="1">
                <a:solidFill>
                  <a:srgbClr val="FF0000"/>
                </a:solidFill>
              </a:rPr>
              <a:t>this</a:t>
            </a:r>
            <a:r>
              <a:rPr lang="cs-CZ" sz="9600" dirty="0">
                <a:solidFill>
                  <a:srgbClr val="FF0000"/>
                </a:solidFill>
              </a:rPr>
              <a:t>?)    </a:t>
            </a:r>
            <a:r>
              <a:rPr lang="cs-CZ" sz="9600" dirty="0" smtClean="0">
                <a:solidFill>
                  <a:srgbClr val="FF0000"/>
                </a:solidFill>
              </a:rPr>
              <a:t>                            </a:t>
            </a:r>
            <a:r>
              <a:rPr lang="cs-CZ" sz="9600" b="1" dirty="0" smtClean="0">
                <a:solidFill>
                  <a:srgbClr val="FF0000"/>
                </a:solidFill>
              </a:rPr>
              <a:t> </a:t>
            </a:r>
            <a:r>
              <a:rPr lang="cs-CZ" sz="9600" b="1" dirty="0" smtClean="0"/>
              <a:t>To je </a:t>
            </a:r>
            <a:r>
              <a:rPr lang="cs-CZ" sz="9600" dirty="0" err="1" smtClean="0"/>
              <a:t>Katino</a:t>
            </a:r>
            <a:r>
              <a:rPr lang="cs-CZ" sz="9600" dirty="0" smtClean="0"/>
              <a:t> triko?</a:t>
            </a:r>
          </a:p>
          <a:p>
            <a:pPr marL="0" indent="0">
              <a:buNone/>
            </a:pPr>
            <a:endParaRPr lang="cs-CZ" sz="9600" dirty="0" smtClean="0">
              <a:solidFill>
                <a:srgbClr val="FF0000"/>
              </a:solidFill>
            </a:endParaRPr>
          </a:p>
          <a:p>
            <a:r>
              <a:rPr lang="cs-CZ" sz="9600" dirty="0" smtClean="0">
                <a:solidFill>
                  <a:srgbClr val="FF0000"/>
                </a:solidFill>
              </a:rPr>
              <a:t> </a:t>
            </a:r>
            <a:r>
              <a:rPr lang="cs-CZ" sz="9600" b="1" dirty="0" err="1" smtClean="0"/>
              <a:t>It</a:t>
            </a:r>
            <a:r>
              <a:rPr lang="cs-CZ" sz="9600" b="1" dirty="0" smtClean="0"/>
              <a:t> </a:t>
            </a:r>
            <a:r>
              <a:rPr lang="cs-CZ" sz="9600" b="1" dirty="0"/>
              <a:t>´s </a:t>
            </a:r>
            <a:r>
              <a:rPr lang="cs-CZ" sz="9600" dirty="0"/>
              <a:t>Kat ´s T– </a:t>
            </a:r>
            <a:r>
              <a:rPr lang="cs-CZ" sz="9600" dirty="0" err="1"/>
              <a:t>shirt</a:t>
            </a:r>
            <a:r>
              <a:rPr lang="cs-CZ" sz="9600" dirty="0"/>
              <a:t>?                      </a:t>
            </a:r>
            <a:r>
              <a:rPr lang="cs-CZ" sz="9600" dirty="0" smtClean="0"/>
              <a:t>                            </a:t>
            </a:r>
            <a:r>
              <a:rPr lang="cs-CZ" sz="9600" b="1" dirty="0" smtClean="0"/>
              <a:t>Máš/máte</a:t>
            </a:r>
            <a:r>
              <a:rPr lang="cs-CZ" sz="9600" dirty="0" smtClean="0"/>
              <a:t> (modré rifle)? </a:t>
            </a:r>
          </a:p>
          <a:p>
            <a:pPr marL="0" indent="0">
              <a:buNone/>
            </a:pPr>
            <a:endParaRPr lang="cs-CZ" sz="9600" dirty="0" smtClean="0"/>
          </a:p>
          <a:p>
            <a:r>
              <a:rPr lang="cs-CZ" sz="9600" b="1" dirty="0" err="1" smtClean="0">
                <a:solidFill>
                  <a:srgbClr val="0070C0"/>
                </a:solidFill>
              </a:rPr>
              <a:t>Have</a:t>
            </a:r>
            <a:r>
              <a:rPr lang="cs-CZ" sz="9600" b="1" dirty="0" smtClean="0">
                <a:solidFill>
                  <a:srgbClr val="0070C0"/>
                </a:solidFill>
              </a:rPr>
              <a:t> </a:t>
            </a:r>
            <a:r>
              <a:rPr lang="cs-CZ" sz="9600" b="1" dirty="0" err="1">
                <a:solidFill>
                  <a:srgbClr val="0070C0"/>
                </a:solidFill>
              </a:rPr>
              <a:t>you</a:t>
            </a:r>
            <a:r>
              <a:rPr lang="cs-CZ" sz="9600" b="1" dirty="0">
                <a:solidFill>
                  <a:srgbClr val="0070C0"/>
                </a:solidFill>
              </a:rPr>
              <a:t> </a:t>
            </a:r>
            <a:r>
              <a:rPr lang="cs-CZ" sz="9600" b="1" dirty="0" err="1">
                <a:solidFill>
                  <a:srgbClr val="0070C0"/>
                </a:solidFill>
              </a:rPr>
              <a:t>got</a:t>
            </a:r>
            <a:r>
              <a:rPr lang="cs-CZ" sz="9600" b="1" dirty="0">
                <a:solidFill>
                  <a:srgbClr val="0070C0"/>
                </a:solidFill>
              </a:rPr>
              <a:t> </a:t>
            </a:r>
            <a:r>
              <a:rPr lang="cs-CZ" sz="9600" dirty="0">
                <a:solidFill>
                  <a:srgbClr val="0070C0"/>
                </a:solidFill>
              </a:rPr>
              <a:t>a (blue </a:t>
            </a:r>
            <a:r>
              <a:rPr lang="cs-CZ" sz="9600" dirty="0" err="1">
                <a:solidFill>
                  <a:srgbClr val="0070C0"/>
                </a:solidFill>
              </a:rPr>
              <a:t>jeans</a:t>
            </a:r>
            <a:r>
              <a:rPr lang="cs-CZ" sz="9600" dirty="0">
                <a:solidFill>
                  <a:srgbClr val="0070C0"/>
                </a:solidFill>
              </a:rPr>
              <a:t>)?     </a:t>
            </a:r>
            <a:r>
              <a:rPr lang="cs-CZ" sz="9600" dirty="0" smtClean="0">
                <a:solidFill>
                  <a:srgbClr val="0070C0"/>
                </a:solidFill>
              </a:rPr>
              <a:t>                             </a:t>
            </a:r>
            <a:r>
              <a:rPr lang="cs-CZ" sz="9600" b="1" dirty="0" smtClean="0"/>
              <a:t>Co máš dnes oblečeno?</a:t>
            </a:r>
          </a:p>
          <a:p>
            <a:pPr marL="0" indent="0">
              <a:buNone/>
            </a:pPr>
            <a:endParaRPr lang="cs-CZ" sz="9600" dirty="0"/>
          </a:p>
          <a:p>
            <a:r>
              <a:rPr lang="cs-CZ" sz="9600" b="1" dirty="0" err="1">
                <a:solidFill>
                  <a:srgbClr val="00B050"/>
                </a:solidFill>
              </a:rPr>
              <a:t>What</a:t>
            </a:r>
            <a:r>
              <a:rPr lang="cs-CZ" sz="9600" b="1" dirty="0">
                <a:solidFill>
                  <a:srgbClr val="00B050"/>
                </a:solidFill>
              </a:rPr>
              <a:t> are </a:t>
            </a:r>
            <a:r>
              <a:rPr lang="cs-CZ" sz="9600" b="1" dirty="0" err="1">
                <a:solidFill>
                  <a:srgbClr val="00B050"/>
                </a:solidFill>
              </a:rPr>
              <a:t>you</a:t>
            </a:r>
            <a:r>
              <a:rPr lang="cs-CZ" sz="9600" b="1" dirty="0">
                <a:solidFill>
                  <a:srgbClr val="00B050"/>
                </a:solidFill>
              </a:rPr>
              <a:t> </a:t>
            </a:r>
            <a:r>
              <a:rPr lang="cs-CZ" sz="9600" b="1" dirty="0" err="1">
                <a:solidFill>
                  <a:srgbClr val="00B050"/>
                </a:solidFill>
              </a:rPr>
              <a:t>wearing</a:t>
            </a:r>
            <a:r>
              <a:rPr lang="cs-CZ" sz="9600" b="1" dirty="0">
                <a:solidFill>
                  <a:srgbClr val="00B050"/>
                </a:solidFill>
              </a:rPr>
              <a:t> </a:t>
            </a:r>
            <a:r>
              <a:rPr lang="cs-CZ" sz="9600" b="1" dirty="0" err="1">
                <a:solidFill>
                  <a:srgbClr val="00B050"/>
                </a:solidFill>
              </a:rPr>
              <a:t>today</a:t>
            </a:r>
            <a:r>
              <a:rPr lang="cs-CZ" sz="9600" b="1" dirty="0">
                <a:solidFill>
                  <a:srgbClr val="00B050"/>
                </a:solidFill>
              </a:rPr>
              <a:t>?  </a:t>
            </a:r>
            <a:r>
              <a:rPr lang="cs-CZ" sz="9600" b="1" dirty="0" smtClean="0">
                <a:solidFill>
                  <a:srgbClr val="00B050"/>
                </a:solidFill>
              </a:rPr>
              <a:t>                            </a:t>
            </a:r>
            <a:r>
              <a:rPr lang="cs-CZ" sz="9600" dirty="0" smtClean="0"/>
              <a:t> Co je to?</a:t>
            </a:r>
          </a:p>
          <a:p>
            <a:endParaRPr lang="cs-CZ" sz="9600" dirty="0" smtClean="0"/>
          </a:p>
          <a:p>
            <a:r>
              <a:rPr lang="cs-CZ" sz="9600" b="1" dirty="0" err="1" smtClean="0">
                <a:solidFill>
                  <a:srgbClr val="7030A0"/>
                </a:solidFill>
              </a:rPr>
              <a:t>Whose</a:t>
            </a:r>
            <a:r>
              <a:rPr lang="cs-CZ" sz="9600" b="1" dirty="0" smtClean="0">
                <a:solidFill>
                  <a:srgbClr val="7030A0"/>
                </a:solidFill>
              </a:rPr>
              <a:t> </a:t>
            </a:r>
            <a:r>
              <a:rPr lang="cs-CZ" sz="9600" b="1" dirty="0" err="1" smtClean="0">
                <a:solidFill>
                  <a:srgbClr val="7030A0"/>
                </a:solidFill>
              </a:rPr>
              <a:t>hat</a:t>
            </a:r>
            <a:r>
              <a:rPr lang="cs-CZ" sz="9600" b="1" dirty="0" smtClean="0">
                <a:solidFill>
                  <a:srgbClr val="7030A0"/>
                </a:solidFill>
              </a:rPr>
              <a:t> </a:t>
            </a:r>
            <a:r>
              <a:rPr lang="cs-CZ" sz="9600" b="1" dirty="0" err="1" smtClean="0">
                <a:solidFill>
                  <a:srgbClr val="7030A0"/>
                </a:solidFill>
              </a:rPr>
              <a:t>is</a:t>
            </a:r>
            <a:r>
              <a:rPr lang="cs-CZ" sz="9600" b="1" dirty="0" smtClean="0">
                <a:solidFill>
                  <a:srgbClr val="7030A0"/>
                </a:solidFill>
              </a:rPr>
              <a:t> </a:t>
            </a:r>
            <a:r>
              <a:rPr lang="cs-CZ" sz="9600" b="1" dirty="0" err="1" smtClean="0">
                <a:solidFill>
                  <a:srgbClr val="7030A0"/>
                </a:solidFill>
              </a:rPr>
              <a:t>this</a:t>
            </a:r>
            <a:r>
              <a:rPr lang="cs-CZ" sz="9600" b="1" dirty="0" smtClean="0">
                <a:solidFill>
                  <a:srgbClr val="7030A0"/>
                </a:solidFill>
              </a:rPr>
              <a:t>?                                                    </a:t>
            </a:r>
            <a:r>
              <a:rPr lang="cs-CZ" sz="9600" b="1" dirty="0" smtClean="0"/>
              <a:t>Líbí se ti…? Máš rád …?</a:t>
            </a:r>
          </a:p>
          <a:p>
            <a:endParaRPr lang="cs-CZ" sz="9600" b="1" dirty="0" smtClean="0">
              <a:solidFill>
                <a:srgbClr val="7030A0"/>
              </a:solidFill>
            </a:endParaRPr>
          </a:p>
          <a:p>
            <a:r>
              <a:rPr lang="cs-CZ" sz="14400" b="1" dirty="0" smtClean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cs-CZ" sz="14400" b="1" dirty="0" err="1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cs-CZ" sz="1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14400" b="1" dirty="0" err="1" smtClean="0">
                <a:solidFill>
                  <a:schemeClr val="accent2">
                    <a:lumMod val="50000"/>
                  </a:schemeClr>
                </a:solidFill>
              </a:rPr>
              <a:t>like</a:t>
            </a:r>
            <a:r>
              <a:rPr lang="cs-CZ" sz="14400" b="1" dirty="0" smtClean="0">
                <a:solidFill>
                  <a:schemeClr val="accent2">
                    <a:lumMod val="50000"/>
                  </a:schemeClr>
                </a:solidFill>
              </a:rPr>
              <a:t> …..?           </a:t>
            </a:r>
            <a:r>
              <a:rPr lang="cs-CZ" sz="9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</a:t>
            </a:r>
            <a:r>
              <a:rPr lang="cs-CZ" sz="9600" b="1" dirty="0" smtClean="0"/>
              <a:t>Čí je tento klobouk?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/>
              <a:t>                          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65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455" y="387926"/>
            <a:ext cx="10730345" cy="60960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Napiš slova v AJ: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Picture 256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877" y="1219199"/>
            <a:ext cx="1010299" cy="1070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0" y="2837478"/>
            <a:ext cx="1595852" cy="1176766"/>
          </a:xfrm>
          <a:prstGeom prst="rect">
            <a:avLst/>
          </a:prstGeom>
        </p:spPr>
      </p:pic>
      <p:pic>
        <p:nvPicPr>
          <p:cNvPr id="6" name="Picture 2567"/>
          <p:cNvPicPr/>
          <p:nvPr/>
        </p:nvPicPr>
        <p:blipFill>
          <a:blip r:embed="rId4"/>
          <a:stretch>
            <a:fillRect/>
          </a:stretch>
        </p:blipFill>
        <p:spPr>
          <a:xfrm>
            <a:off x="441960" y="4562115"/>
            <a:ext cx="1094812" cy="13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9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Najdi správně napsané slovo: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327" y="1357745"/>
            <a:ext cx="11499273" cy="490451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b="1" dirty="0" err="1"/>
              <a:t>c</a:t>
            </a:r>
            <a:r>
              <a:rPr lang="cs-CZ" b="1" dirty="0" err="1" smtClean="0"/>
              <a:t>hipes</a:t>
            </a:r>
            <a:r>
              <a:rPr lang="cs-CZ" b="1" dirty="0" smtClean="0"/>
              <a:t>                              </a:t>
            </a:r>
            <a:r>
              <a:rPr lang="cs-CZ" b="1" dirty="0" err="1" smtClean="0"/>
              <a:t>chips</a:t>
            </a:r>
            <a:r>
              <a:rPr lang="cs-CZ" dirty="0" smtClean="0"/>
              <a:t>                        </a:t>
            </a:r>
            <a:r>
              <a:rPr lang="cs-CZ" b="1" dirty="0" err="1" smtClean="0"/>
              <a:t>chiips</a:t>
            </a:r>
            <a:endParaRPr lang="cs-CZ" b="1" dirty="0" smtClean="0"/>
          </a:p>
          <a:p>
            <a:pPr>
              <a:lnSpc>
                <a:spcPct val="200000"/>
              </a:lnSpc>
            </a:pPr>
            <a:r>
              <a:rPr lang="cs-CZ" b="1" dirty="0" err="1"/>
              <a:t>p</a:t>
            </a:r>
            <a:r>
              <a:rPr lang="cs-CZ" b="1" dirty="0" err="1" smtClean="0"/>
              <a:t>otatoes</a:t>
            </a:r>
            <a:r>
              <a:rPr lang="cs-CZ" b="1" dirty="0" smtClean="0"/>
              <a:t>                      </a:t>
            </a:r>
            <a:r>
              <a:rPr lang="cs-CZ" b="1" dirty="0" err="1" smtClean="0"/>
              <a:t>poteitous</a:t>
            </a:r>
            <a:r>
              <a:rPr lang="cs-CZ" b="1" dirty="0" smtClean="0"/>
              <a:t>                    </a:t>
            </a:r>
            <a:r>
              <a:rPr lang="cs-CZ" b="1" dirty="0" err="1" smtClean="0"/>
              <a:t>potaitos</a:t>
            </a:r>
            <a:endParaRPr lang="cs-CZ" b="1" dirty="0" smtClean="0"/>
          </a:p>
          <a:p>
            <a:pPr>
              <a:lnSpc>
                <a:spcPct val="200000"/>
              </a:lnSpc>
            </a:pPr>
            <a:r>
              <a:rPr lang="cs-CZ" b="1" dirty="0" smtClean="0"/>
              <a:t> </a:t>
            </a:r>
            <a:r>
              <a:rPr lang="cs-CZ" b="1" dirty="0" err="1" smtClean="0"/>
              <a:t>kitchen</a:t>
            </a:r>
            <a:r>
              <a:rPr lang="cs-CZ" b="1" dirty="0" smtClean="0"/>
              <a:t>                          </a:t>
            </a:r>
            <a:r>
              <a:rPr lang="cs-CZ" b="1" dirty="0" err="1" smtClean="0"/>
              <a:t>chicken</a:t>
            </a:r>
            <a:r>
              <a:rPr lang="cs-CZ" b="1" dirty="0" smtClean="0"/>
              <a:t>                     </a:t>
            </a:r>
            <a:r>
              <a:rPr lang="cs-CZ" b="1" dirty="0" err="1" smtClean="0"/>
              <a:t>chikcen</a:t>
            </a:r>
            <a:endParaRPr lang="cs-CZ" b="1" dirty="0" smtClean="0"/>
          </a:p>
          <a:p>
            <a:pPr>
              <a:lnSpc>
                <a:spcPct val="200000"/>
              </a:lnSpc>
            </a:pPr>
            <a:r>
              <a:rPr lang="cs-CZ" b="1" dirty="0" err="1" smtClean="0"/>
              <a:t>sousages</a:t>
            </a:r>
            <a:r>
              <a:rPr lang="cs-CZ" b="1" dirty="0" smtClean="0"/>
              <a:t>                       </a:t>
            </a:r>
            <a:r>
              <a:rPr lang="cs-CZ" b="1" dirty="0" err="1" smtClean="0"/>
              <a:t>sausages</a:t>
            </a:r>
            <a:r>
              <a:rPr lang="cs-CZ" b="1" dirty="0" smtClean="0"/>
              <a:t>                   </a:t>
            </a:r>
            <a:r>
              <a:rPr lang="cs-CZ" b="1" dirty="0" err="1" smtClean="0"/>
              <a:t>sousagas</a:t>
            </a:r>
            <a:endParaRPr lang="cs-CZ" b="1" dirty="0" smtClean="0"/>
          </a:p>
          <a:p>
            <a:pPr>
              <a:lnSpc>
                <a:spcPct val="200000"/>
              </a:lnSpc>
            </a:pPr>
            <a:r>
              <a:rPr lang="cs-CZ" b="1" dirty="0" err="1"/>
              <a:t>v</a:t>
            </a:r>
            <a:r>
              <a:rPr lang="cs-CZ" b="1" dirty="0" err="1" smtClean="0"/>
              <a:t>egetbles</a:t>
            </a:r>
            <a:r>
              <a:rPr lang="cs-CZ" b="1" dirty="0" smtClean="0"/>
              <a:t>                    </a:t>
            </a:r>
            <a:r>
              <a:rPr lang="cs-CZ" b="1" dirty="0" err="1" smtClean="0"/>
              <a:t>vegetables</a:t>
            </a:r>
            <a:r>
              <a:rPr lang="cs-CZ" b="1" dirty="0" smtClean="0"/>
              <a:t>                  </a:t>
            </a:r>
            <a:r>
              <a:rPr lang="cs-CZ" b="1" dirty="0" err="1" smtClean="0"/>
              <a:t>vegetablas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3914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Dej písmena do správného pořadí: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aieeccmr</a:t>
            </a:r>
            <a:r>
              <a:rPr lang="cs-CZ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800" dirty="0" smtClean="0"/>
              <a:t>  </a:t>
            </a:r>
            <a:r>
              <a:rPr lang="cs-CZ" dirty="0" smtClean="0"/>
              <a:t>              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4800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cs-CZ" sz="4800" dirty="0" err="1" smtClean="0">
                <a:solidFill>
                  <a:schemeClr val="accent2">
                    <a:lumMod val="75000"/>
                  </a:schemeClr>
                </a:solidFill>
              </a:rPr>
              <a:t>ccehloot</a:t>
            </a:r>
            <a:endParaRPr lang="cs-CZ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sz="4800" dirty="0"/>
          </a:p>
          <a:p>
            <a:r>
              <a:rPr lang="cs-CZ" sz="4800" dirty="0" smtClean="0">
                <a:solidFill>
                  <a:srgbClr val="FF0000"/>
                </a:solidFill>
              </a:rPr>
              <a:t>Do </a:t>
            </a:r>
            <a:r>
              <a:rPr lang="cs-CZ" sz="4800" dirty="0" err="1" smtClean="0">
                <a:solidFill>
                  <a:srgbClr val="FF0000"/>
                </a:solidFill>
              </a:rPr>
              <a:t>you</a:t>
            </a:r>
            <a:r>
              <a:rPr lang="cs-CZ" sz="4800" dirty="0" smtClean="0">
                <a:solidFill>
                  <a:srgbClr val="FF0000"/>
                </a:solidFill>
              </a:rPr>
              <a:t> </a:t>
            </a:r>
            <a:r>
              <a:rPr lang="cs-CZ" sz="4800" dirty="0" err="1" smtClean="0">
                <a:solidFill>
                  <a:srgbClr val="FF0000"/>
                </a:solidFill>
              </a:rPr>
              <a:t>like</a:t>
            </a:r>
            <a:r>
              <a:rPr lang="cs-CZ" sz="4800" dirty="0" smtClean="0">
                <a:solidFill>
                  <a:srgbClr val="FF0000"/>
                </a:solidFill>
              </a:rPr>
              <a:t> </a:t>
            </a:r>
            <a:r>
              <a:rPr lang="cs-CZ" sz="4800" dirty="0" err="1" smtClean="0">
                <a:solidFill>
                  <a:srgbClr val="FF0000"/>
                </a:solidFill>
              </a:rPr>
              <a:t>sweets</a:t>
            </a:r>
            <a:r>
              <a:rPr lang="cs-CZ" sz="4800" dirty="0" smtClean="0">
                <a:solidFill>
                  <a:srgbClr val="FF0000"/>
                </a:solidFill>
              </a:rPr>
              <a:t>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7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Do </a:t>
            </a:r>
            <a:r>
              <a:rPr lang="cs-CZ" b="1" dirty="0" err="1" smtClean="0">
                <a:solidFill>
                  <a:srgbClr val="FF0000"/>
                </a:solidFill>
              </a:rPr>
              <a:t>you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like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fruits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7" name="Zástupný symbol pro obsah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" y="1690688"/>
            <a:ext cx="1893845" cy="1329603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57" y="1690688"/>
            <a:ext cx="1703598" cy="119411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650" y="1588240"/>
            <a:ext cx="1703597" cy="11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uit vocabulary list English lesson PDF | Fruits name in english ..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68468"/>
            <a:ext cx="6982690" cy="73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1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517" y="365126"/>
            <a:ext cx="11041283" cy="749010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Sing</a:t>
            </a:r>
            <a:r>
              <a:rPr lang="cs-CZ" b="1" dirty="0" smtClean="0">
                <a:solidFill>
                  <a:srgbClr val="FF0000"/>
                </a:solidFill>
              </a:rPr>
              <a:t> a song – CB p. 43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517" y="1302328"/>
            <a:ext cx="10903527" cy="5375564"/>
          </a:xfrm>
        </p:spPr>
        <p:txBody>
          <a:bodyPr>
            <a:normAutofit/>
          </a:bodyPr>
          <a:lstStyle/>
          <a:p>
            <a:r>
              <a:rPr lang="cs-CZ" sz="4800" dirty="0" smtClean="0"/>
              <a:t>Do </a:t>
            </a:r>
            <a:r>
              <a:rPr lang="cs-CZ" sz="4800" dirty="0" err="1" smtClean="0"/>
              <a:t>you</a:t>
            </a:r>
            <a:r>
              <a:rPr lang="cs-CZ" sz="4800" dirty="0" smtClean="0"/>
              <a:t>  </a:t>
            </a:r>
            <a:r>
              <a:rPr lang="cs-CZ" sz="4800" dirty="0" err="1" smtClean="0"/>
              <a:t>like</a:t>
            </a:r>
            <a:r>
              <a:rPr lang="cs-CZ" sz="4800" dirty="0" smtClean="0"/>
              <a:t>… ?         </a:t>
            </a:r>
            <a:r>
              <a:rPr lang="cs-CZ" sz="4000" dirty="0" smtClean="0">
                <a:solidFill>
                  <a:srgbClr val="0070C0"/>
                </a:solidFill>
              </a:rPr>
              <a:t>Máš rád-a…? </a:t>
            </a:r>
          </a:p>
          <a:p>
            <a:pPr marL="0" indent="0">
              <a:buNone/>
            </a:pPr>
            <a:endParaRPr lang="cs-CZ" sz="4000" dirty="0" smtClean="0">
              <a:solidFill>
                <a:srgbClr val="0070C0"/>
              </a:solidFill>
            </a:endParaRPr>
          </a:p>
          <a:p>
            <a:r>
              <a:rPr lang="cs-CZ" sz="4800" dirty="0" err="1" smtClean="0"/>
              <a:t>Yes</a:t>
            </a:r>
            <a:r>
              <a:rPr lang="cs-CZ" sz="4800" dirty="0" smtClean="0"/>
              <a:t>, I do.                   </a:t>
            </a:r>
            <a:r>
              <a:rPr lang="cs-CZ" sz="4000" dirty="0" smtClean="0">
                <a:solidFill>
                  <a:srgbClr val="0070C0"/>
                </a:solidFill>
              </a:rPr>
              <a:t>Ano, mám.</a:t>
            </a:r>
          </a:p>
          <a:p>
            <a:r>
              <a:rPr lang="cs-CZ" sz="4800" dirty="0" err="1" smtClean="0"/>
              <a:t>One</a:t>
            </a:r>
            <a:r>
              <a:rPr lang="cs-CZ" sz="4800" dirty="0" smtClean="0"/>
              <a:t> </a:t>
            </a:r>
            <a:r>
              <a:rPr lang="cs-CZ" sz="4800" dirty="0" err="1" smtClean="0"/>
              <a:t>for</a:t>
            </a:r>
            <a:r>
              <a:rPr lang="cs-CZ" sz="4800" dirty="0" smtClean="0"/>
              <a:t> </a:t>
            </a:r>
            <a:r>
              <a:rPr lang="cs-CZ" sz="4800" dirty="0" err="1" smtClean="0"/>
              <a:t>me</a:t>
            </a:r>
            <a:r>
              <a:rPr lang="cs-CZ" sz="4800" dirty="0" smtClean="0"/>
              <a:t>,              </a:t>
            </a:r>
            <a:r>
              <a:rPr lang="cs-CZ" sz="4000" dirty="0" smtClean="0">
                <a:solidFill>
                  <a:srgbClr val="0070C0"/>
                </a:solidFill>
              </a:rPr>
              <a:t>Jedno(jeden) pro mě.</a:t>
            </a:r>
          </a:p>
          <a:p>
            <a:r>
              <a:rPr lang="cs-CZ" sz="4800" dirty="0" err="1" smtClean="0"/>
              <a:t>One</a:t>
            </a:r>
            <a:r>
              <a:rPr lang="cs-CZ" sz="4800" dirty="0" smtClean="0"/>
              <a:t> </a:t>
            </a:r>
            <a:r>
              <a:rPr lang="cs-CZ" sz="4800" dirty="0" err="1" smtClean="0"/>
              <a:t>for</a:t>
            </a:r>
            <a:r>
              <a:rPr lang="cs-CZ" sz="4800" dirty="0" smtClean="0"/>
              <a:t> </a:t>
            </a:r>
            <a:r>
              <a:rPr lang="cs-CZ" sz="4800" dirty="0" err="1" smtClean="0"/>
              <a:t>you</a:t>
            </a:r>
            <a:r>
              <a:rPr lang="cs-CZ" sz="4800" dirty="0" smtClean="0"/>
              <a:t>.             </a:t>
            </a:r>
            <a:r>
              <a:rPr lang="cs-CZ" sz="4000" dirty="0" smtClean="0">
                <a:solidFill>
                  <a:srgbClr val="0070C0"/>
                </a:solidFill>
              </a:rPr>
              <a:t>Jeden(jedno-a)pro tebe.</a:t>
            </a:r>
          </a:p>
          <a:p>
            <a:endParaRPr lang="cs-CZ" sz="40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908" y="270019"/>
            <a:ext cx="2703382" cy="20106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934817"/>
            <a:ext cx="2619375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507" y="4419600"/>
            <a:ext cx="1688508" cy="2258292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4322619" y="15010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322619" y="2828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285350" y="36996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285350" y="45711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17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5660" cy="77787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WORKBOOK  p. 42                                                    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1440180"/>
            <a:ext cx="11010900" cy="5166360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</a:t>
            </a:r>
            <a:r>
              <a:rPr lang="cs-CZ" sz="3200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do </a:t>
            </a:r>
            <a:r>
              <a:rPr lang="cs-CZ" sz="3200" dirty="0" err="1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cs-CZ" sz="3200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like</a:t>
            </a:r>
            <a:r>
              <a:rPr lang="cs-CZ" sz="3200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?                                </a:t>
            </a:r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 máš rád –a?</a:t>
            </a:r>
          </a:p>
          <a:p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 </a:t>
            </a:r>
            <a:r>
              <a:rPr lang="cs-CZ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like</a:t>
            </a:r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…                                                  Mám rád-a …</a:t>
            </a:r>
          </a:p>
          <a:p>
            <a:r>
              <a:rPr lang="cs-CZ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Here</a:t>
            </a:r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cs-CZ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you</a:t>
            </a:r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are.                                         Tady máš/máte.</a:t>
            </a:r>
          </a:p>
          <a:p>
            <a:endParaRPr lang="cs-CZ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WB p. 42/1</a:t>
            </a:r>
          </a:p>
          <a:p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PIZZA						CHIPS</a:t>
            </a:r>
          </a:p>
          <a:p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POTATOES					SAUSAGES</a:t>
            </a:r>
          </a:p>
          <a:p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SALAD					         VEGETABLES</a:t>
            </a:r>
          </a:p>
          <a:p>
            <a:r>
              <a:rPr lang="cs-CZ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CHICKEN				         FISH</a:t>
            </a:r>
          </a:p>
          <a:p>
            <a:endParaRPr lang="cs-CZ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cs-CZ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83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266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Andalus</vt:lpstr>
      <vt:lpstr>Arial</vt:lpstr>
      <vt:lpstr>Broadway</vt:lpstr>
      <vt:lpstr>Calibri</vt:lpstr>
      <vt:lpstr>Calibri Light</vt:lpstr>
      <vt:lpstr>Office Theme</vt:lpstr>
      <vt:lpstr>BUG CAFÉ -9. part 2</vt:lpstr>
      <vt:lpstr>Spojte správně věty:</vt:lpstr>
      <vt:lpstr>Napiš slova v AJ:</vt:lpstr>
      <vt:lpstr>Najdi správně napsané slovo:</vt:lpstr>
      <vt:lpstr>Dej písmena do správného pořadí:</vt:lpstr>
      <vt:lpstr>Do you like fruits?</vt:lpstr>
      <vt:lpstr>Prezentace aplikace PowerPoint</vt:lpstr>
      <vt:lpstr>Sing a song – CB p. 43</vt:lpstr>
      <vt:lpstr>WORKBOOK  p. 42                                                     </vt:lpstr>
      <vt:lpstr>Napiš do sešitu ENGLISH:                                                           WB p. 43 Do you like?             - Máš rád/-a…?</vt:lpstr>
      <vt:lpstr>ANKETA:</vt:lpstr>
    </vt:vector>
  </TitlesOfParts>
  <Company>Zakladni skola Dobra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Tvoříme otázky a odpovědi  PS – str. 40-kontrola</dc:title>
  <dc:creator>jkavkova1</dc:creator>
  <cp:lastModifiedBy>jkavkova1</cp:lastModifiedBy>
  <cp:revision>31</cp:revision>
  <dcterms:created xsi:type="dcterms:W3CDTF">2020-05-03T12:36:58Z</dcterms:created>
  <dcterms:modified xsi:type="dcterms:W3CDTF">2020-05-14T05:57:57Z</dcterms:modified>
</cp:coreProperties>
</file>