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626-4851-4AEA-86FB-0B64E781A1C3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DFD0-3719-4F4B-8C36-8AB41FDC63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626-4851-4AEA-86FB-0B64E781A1C3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DFD0-3719-4F4B-8C36-8AB41FDC63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626-4851-4AEA-86FB-0B64E781A1C3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DFD0-3719-4F4B-8C36-8AB41FDC63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626-4851-4AEA-86FB-0B64E781A1C3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DFD0-3719-4F4B-8C36-8AB41FDC63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626-4851-4AEA-86FB-0B64E781A1C3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DFD0-3719-4F4B-8C36-8AB41FDC63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626-4851-4AEA-86FB-0B64E781A1C3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DFD0-3719-4F4B-8C36-8AB41FDC63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626-4851-4AEA-86FB-0B64E781A1C3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DFD0-3719-4F4B-8C36-8AB41FDC63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626-4851-4AEA-86FB-0B64E781A1C3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DFD0-3719-4F4B-8C36-8AB41FDC63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626-4851-4AEA-86FB-0B64E781A1C3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DFD0-3719-4F4B-8C36-8AB41FDC63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626-4851-4AEA-86FB-0B64E781A1C3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DFD0-3719-4F4B-8C36-8AB41FDC63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C626-4851-4AEA-86FB-0B64E781A1C3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2CDFD0-3719-4F4B-8C36-8AB41FDC63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D0C626-4851-4AEA-86FB-0B64E781A1C3}" type="datetimeFigureOut">
              <a:rPr lang="cs-CZ" smtClean="0"/>
              <a:pPr/>
              <a:t>28.4.2020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2CDFD0-3719-4F4B-8C36-8AB41FDC63C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Hello</a:t>
            </a:r>
            <a:r>
              <a:rPr lang="cs-CZ" dirty="0" smtClean="0"/>
              <a:t>, </a:t>
            </a:r>
            <a:r>
              <a:rPr lang="cs-CZ" dirty="0" err="1" smtClean="0"/>
              <a:t>children</a:t>
            </a:r>
            <a:r>
              <a:rPr lang="cs-CZ" dirty="0" smtClean="0"/>
              <a:t>!</a:t>
            </a:r>
            <a:br>
              <a:rPr lang="cs-CZ" dirty="0" smtClean="0"/>
            </a:br>
            <a:r>
              <a:rPr lang="cs-CZ" dirty="0" err="1" smtClean="0"/>
              <a:t>English</a:t>
            </a:r>
            <a:r>
              <a:rPr lang="cs-CZ" dirty="0" smtClean="0"/>
              <a:t> 5.AB</a:t>
            </a:r>
            <a:br>
              <a:rPr lang="cs-CZ" dirty="0" smtClean="0"/>
            </a:br>
            <a:r>
              <a:rPr lang="cs-CZ" dirty="0" smtClean="0"/>
              <a:t>skup. p. uč. </a:t>
            </a:r>
            <a:r>
              <a:rPr lang="cs-CZ" dirty="0" err="1" smtClean="0"/>
              <a:t>Kročkové</a:t>
            </a:r>
            <a:r>
              <a:rPr lang="cs-CZ" dirty="0" smtClean="0"/>
              <a:t>,  29. 4. </a:t>
            </a:r>
            <a:endParaRPr lang="cs-CZ" dirty="0"/>
          </a:p>
        </p:txBody>
      </p:sp>
      <p:pic>
        <p:nvPicPr>
          <p:cNvPr id="125954" name="Picture 2" descr="Hello, children! – I. C. Pertini – 87° D. Guanella – Napo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67578"/>
            <a:ext cx="4857784" cy="1709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06" y="4857760"/>
            <a:ext cx="8829708" cy="182403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IS THERE a </a:t>
            </a:r>
            <a:r>
              <a:rPr lang="cs-CZ" dirty="0" err="1" smtClean="0"/>
              <a:t>cinema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? </a:t>
            </a:r>
            <a:r>
              <a:rPr lang="cs-CZ" dirty="0" smtClean="0">
                <a:sym typeface="Wingdings" pitchFamily="2" charset="2"/>
              </a:rPr>
              <a:t> +……………………………..</a:t>
            </a:r>
          </a:p>
          <a:p>
            <a:r>
              <a:rPr lang="cs-CZ" dirty="0" smtClean="0">
                <a:sym typeface="Wingdings" pitchFamily="2" charset="2"/>
              </a:rPr>
              <a:t>IS THERE a bank in </a:t>
            </a:r>
            <a:r>
              <a:rPr lang="cs-CZ" dirty="0" err="1" smtClean="0">
                <a:sym typeface="Wingdings" pitchFamily="2" charset="2"/>
              </a:rPr>
              <a:t>the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town</a:t>
            </a:r>
            <a:r>
              <a:rPr lang="cs-CZ" dirty="0" smtClean="0">
                <a:sym typeface="Wingdings" pitchFamily="2" charset="2"/>
              </a:rPr>
              <a:t>? + …………………………………</a:t>
            </a:r>
          </a:p>
          <a:p>
            <a:r>
              <a:rPr lang="cs-CZ" dirty="0" smtClean="0">
                <a:sym typeface="Wingdings" pitchFamily="2" charset="2"/>
              </a:rPr>
              <a:t>IS THERE a </a:t>
            </a:r>
            <a:r>
              <a:rPr lang="cs-CZ" dirty="0" err="1" smtClean="0">
                <a:sym typeface="Wingdings" pitchFamily="2" charset="2"/>
              </a:rPr>
              <a:t>swimming</a:t>
            </a:r>
            <a:r>
              <a:rPr lang="cs-CZ" dirty="0" smtClean="0">
                <a:sym typeface="Wingdings" pitchFamily="2" charset="2"/>
              </a:rPr>
              <a:t> pool in </a:t>
            </a:r>
            <a:r>
              <a:rPr lang="cs-CZ" dirty="0" err="1" smtClean="0">
                <a:sym typeface="Wingdings" pitchFamily="2" charset="2"/>
              </a:rPr>
              <a:t>the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town</a:t>
            </a:r>
            <a:r>
              <a:rPr lang="cs-CZ" dirty="0" smtClean="0">
                <a:sym typeface="Wingdings" pitchFamily="2" charset="2"/>
              </a:rPr>
              <a:t>? - …………………</a:t>
            </a:r>
          </a:p>
          <a:p>
            <a:r>
              <a:rPr lang="cs-CZ" dirty="0" smtClean="0">
                <a:sym typeface="Wingdings" pitchFamily="2" charset="2"/>
              </a:rPr>
              <a:t>ARE THERE </a:t>
            </a:r>
            <a:r>
              <a:rPr lang="cs-CZ" dirty="0" err="1" smtClean="0">
                <a:sym typeface="Wingdings" pitchFamily="2" charset="2"/>
              </a:rPr>
              <a:t>two</a:t>
            </a:r>
            <a:r>
              <a:rPr lang="cs-CZ" dirty="0" smtClean="0">
                <a:sym typeface="Wingdings" pitchFamily="2" charset="2"/>
              </a:rPr>
              <a:t> sport </a:t>
            </a:r>
            <a:r>
              <a:rPr lang="cs-CZ" dirty="0" err="1" smtClean="0">
                <a:sym typeface="Wingdings" pitchFamily="2" charset="2"/>
              </a:rPr>
              <a:t>centres</a:t>
            </a:r>
            <a:r>
              <a:rPr lang="cs-CZ" dirty="0" smtClean="0">
                <a:sym typeface="Wingdings" pitchFamily="2" charset="2"/>
              </a:rPr>
              <a:t> in </a:t>
            </a:r>
            <a:r>
              <a:rPr lang="cs-CZ" dirty="0" err="1" smtClean="0">
                <a:sym typeface="Wingdings" pitchFamily="2" charset="2"/>
              </a:rPr>
              <a:t>the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town</a:t>
            </a:r>
            <a:r>
              <a:rPr lang="cs-CZ" dirty="0" smtClean="0">
                <a:sym typeface="Wingdings" pitchFamily="2" charset="2"/>
              </a:rPr>
              <a:t>?  - …………….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261194" y="0"/>
            <a:ext cx="6882806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214282" y="3500438"/>
            <a:ext cx="200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Odpověz na otázky: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Is</a:t>
            </a:r>
            <a:r>
              <a:rPr lang="cs-CZ" dirty="0" smtClean="0"/>
              <a:t>  </a:t>
            </a:r>
            <a:r>
              <a:rPr lang="cs-CZ" dirty="0" err="1" smtClean="0"/>
              <a:t>there</a:t>
            </a:r>
            <a:r>
              <a:rPr lang="cs-CZ" dirty="0" smtClean="0"/>
              <a:t> a </a:t>
            </a:r>
            <a:r>
              <a:rPr lang="cs-CZ" dirty="0" err="1" smtClean="0"/>
              <a:t>cinema</a:t>
            </a:r>
            <a:r>
              <a:rPr lang="cs-CZ" dirty="0" smtClean="0"/>
              <a:t> in </a:t>
            </a:r>
            <a:r>
              <a:rPr lang="cs-CZ" dirty="0" err="1" smtClean="0"/>
              <a:t>your</a:t>
            </a:r>
            <a:r>
              <a:rPr lang="cs-CZ" dirty="0" smtClean="0"/>
              <a:t> city?</a:t>
            </a:r>
          </a:p>
          <a:p>
            <a:pPr marL="514350" indent="-514350">
              <a:buNone/>
            </a:pPr>
            <a:r>
              <a:rPr lang="cs-CZ" dirty="0" smtClean="0"/>
              <a:t>a) </a:t>
            </a:r>
            <a:r>
              <a:rPr lang="cs-CZ" dirty="0" err="1" smtClean="0"/>
              <a:t>Yes</a:t>
            </a:r>
            <a:r>
              <a:rPr lang="cs-CZ" dirty="0" smtClean="0"/>
              <a:t> 		b) No		c) I don‘t </a:t>
            </a:r>
            <a:r>
              <a:rPr lang="cs-CZ" dirty="0" err="1" smtClean="0"/>
              <a:t>know</a:t>
            </a:r>
            <a:endParaRPr lang="cs-CZ" dirty="0" smtClean="0"/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arenR" startAt="2"/>
            </a:pPr>
            <a:r>
              <a:rPr lang="cs-CZ" dirty="0" smtClean="0"/>
              <a:t>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watching</a:t>
            </a:r>
            <a:r>
              <a:rPr lang="cs-CZ" dirty="0" smtClean="0"/>
              <a:t> </a:t>
            </a:r>
            <a:r>
              <a:rPr lang="cs-CZ" dirty="0" err="1" smtClean="0"/>
              <a:t>films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subtitles</a:t>
            </a:r>
            <a:r>
              <a:rPr lang="cs-CZ" dirty="0" smtClean="0"/>
              <a:t>?</a:t>
            </a:r>
          </a:p>
          <a:p>
            <a:pPr marL="514350" indent="-514350">
              <a:buNone/>
            </a:pPr>
            <a:r>
              <a:rPr lang="cs-CZ" dirty="0" smtClean="0"/>
              <a:t>a)</a:t>
            </a:r>
            <a:r>
              <a:rPr lang="cs-CZ" dirty="0" err="1" smtClean="0"/>
              <a:t>Yes</a:t>
            </a:r>
            <a:r>
              <a:rPr lang="cs-CZ" dirty="0" smtClean="0"/>
              <a:t>		b) No		c) I don‘t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cs-CZ" dirty="0" smtClean="0"/>
              <a:t>Rozuměl jsi dnešnímu učivu?</a:t>
            </a:r>
          </a:p>
          <a:p>
            <a:pPr marL="514350" indent="-514350">
              <a:buNone/>
            </a:pPr>
            <a:r>
              <a:rPr lang="cs-CZ" dirty="0" smtClean="0"/>
              <a:t>a) Ano	b) Ne		c) Trošku    d) Vůbec</a:t>
            </a:r>
          </a:p>
          <a:p>
            <a:pPr marL="514350" indent="-51435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HAVE A NICE DAY!</a:t>
            </a:r>
            <a:endParaRPr lang="cs-CZ" dirty="0"/>
          </a:p>
        </p:txBody>
      </p:sp>
      <p:pic>
        <p:nvPicPr>
          <p:cNvPr id="3074" name="Picture 2" descr="Illustrations of funny pandas listening to music | Premium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00240"/>
            <a:ext cx="4248138" cy="4248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References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Učebnice Project 1, třetí vydání, Tom </a:t>
            </a:r>
            <a:r>
              <a:rPr lang="cs-CZ" dirty="0" err="1" smtClean="0"/>
              <a:t>Hutchinson</a:t>
            </a:r>
            <a:endParaRPr lang="cs-CZ" dirty="0" smtClean="0"/>
          </a:p>
          <a:p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https://www.freepik.com/premium-vector/illustrations-funny-pandas-listening-music_4161660.htm</a:t>
            </a: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ock video na téma Flat Cartoon Multicolored Colorful Historic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857364"/>
            <a:ext cx="3757582" cy="211694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A TOWN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u="sng" dirty="0" smtClean="0"/>
              <a:t>Úkol - zkus přeložit:</a:t>
            </a:r>
          </a:p>
          <a:p>
            <a:r>
              <a:rPr lang="cs-CZ" dirty="0" smtClean="0"/>
              <a:t>A station = ……………..</a:t>
            </a:r>
          </a:p>
          <a:p>
            <a:r>
              <a:rPr lang="cs-CZ" dirty="0" smtClean="0"/>
              <a:t>A square = ………………</a:t>
            </a:r>
          </a:p>
          <a:p>
            <a:r>
              <a:rPr lang="cs-CZ" dirty="0" smtClean="0"/>
              <a:t>A </a:t>
            </a:r>
            <a:r>
              <a:rPr lang="cs-CZ" dirty="0" err="1" smtClean="0"/>
              <a:t>hospital</a:t>
            </a:r>
            <a:r>
              <a:rPr lang="cs-CZ" dirty="0" smtClean="0"/>
              <a:t> = ……………</a:t>
            </a:r>
          </a:p>
          <a:p>
            <a:r>
              <a:rPr lang="cs-CZ" dirty="0" smtClean="0"/>
              <a:t>A </a:t>
            </a:r>
            <a:r>
              <a:rPr lang="cs-CZ" dirty="0" err="1" smtClean="0"/>
              <a:t>sports</a:t>
            </a:r>
            <a:r>
              <a:rPr lang="cs-CZ" dirty="0" smtClean="0"/>
              <a:t> centre = ……………</a:t>
            </a:r>
          </a:p>
          <a:p>
            <a:r>
              <a:rPr lang="cs-CZ" dirty="0" smtClean="0"/>
              <a:t>A hotel = ………………………..</a:t>
            </a:r>
          </a:p>
          <a:p>
            <a:r>
              <a:rPr lang="cs-CZ" dirty="0" smtClean="0"/>
              <a:t>A café = …………………………..</a:t>
            </a:r>
          </a:p>
          <a:p>
            <a:r>
              <a:rPr lang="cs-CZ" dirty="0" smtClean="0"/>
              <a:t>A post office = …………….....</a:t>
            </a:r>
          </a:p>
          <a:p>
            <a:r>
              <a:rPr lang="cs-CZ" dirty="0" smtClean="0"/>
              <a:t>A </a:t>
            </a:r>
            <a:r>
              <a:rPr lang="cs-CZ" dirty="0" err="1" smtClean="0"/>
              <a:t>church</a:t>
            </a:r>
            <a:r>
              <a:rPr lang="cs-CZ" dirty="0" smtClean="0"/>
              <a:t> = ………………………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14876" y="4143380"/>
            <a:ext cx="42148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cs-CZ" sz="2600" dirty="0" smtClean="0"/>
              <a:t>A supermarket = ………..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cs-CZ" sz="2600" dirty="0" smtClean="0"/>
              <a:t>A bank = …………………….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cs-CZ" sz="2600" dirty="0" smtClean="0"/>
              <a:t>A </a:t>
            </a:r>
            <a:r>
              <a:rPr lang="cs-CZ" sz="2600" dirty="0" err="1" smtClean="0"/>
              <a:t>shop</a:t>
            </a:r>
            <a:r>
              <a:rPr lang="cs-CZ" sz="2600" dirty="0" smtClean="0"/>
              <a:t> = ………………………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600" dirty="0" smtClean="0"/>
              <a:t>A park = ……………………..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cs-CZ" sz="2600" dirty="0" smtClean="0"/>
              <a:t>A museum = ………………..</a:t>
            </a:r>
            <a:endParaRPr lang="cs-CZ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– PŘIŘAĎ OBRÁZKY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A museum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A </a:t>
            </a:r>
            <a:r>
              <a:rPr lang="cs-CZ" dirty="0" err="1" smtClean="0"/>
              <a:t>cinema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A </a:t>
            </a:r>
            <a:r>
              <a:rPr lang="cs-CZ" dirty="0" err="1" smtClean="0"/>
              <a:t>church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A </a:t>
            </a:r>
            <a:r>
              <a:rPr lang="cs-CZ" dirty="0" err="1" smtClean="0"/>
              <a:t>swimming</a:t>
            </a:r>
            <a:r>
              <a:rPr lang="cs-CZ" dirty="0" smtClean="0"/>
              <a:t> pool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000240"/>
            <a:ext cx="12858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42900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500702"/>
            <a:ext cx="11811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4286256"/>
            <a:ext cx="11049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756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Tvoření otázek </a:t>
            </a:r>
            <a:br>
              <a:rPr lang="cs-CZ" dirty="0" smtClean="0"/>
            </a:br>
            <a:r>
              <a:rPr lang="cs-CZ" b="1" dirty="0" smtClean="0"/>
              <a:t>THERE IS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b="1" dirty="0" smtClean="0"/>
              <a:t>THERE ARE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Kladná věta: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cs-CZ" dirty="0" smtClean="0"/>
              <a:t>THERE IS a </a:t>
            </a:r>
            <a:r>
              <a:rPr lang="cs-CZ" dirty="0" err="1" smtClean="0"/>
              <a:t>hospital</a:t>
            </a:r>
            <a:r>
              <a:rPr lang="cs-CZ" dirty="0" smtClean="0"/>
              <a:t> in </a:t>
            </a:r>
            <a:r>
              <a:rPr lang="cs-CZ" dirty="0" err="1" smtClean="0"/>
              <a:t>Witney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Otázka</a:t>
            </a:r>
            <a:r>
              <a:rPr lang="cs-CZ" dirty="0" smtClean="0"/>
              <a:t> (vznikla přehozením slovosledu – </a:t>
            </a:r>
            <a:r>
              <a:rPr lang="cs-CZ" sz="1600" dirty="0" smtClean="0"/>
              <a:t>sloveso na 1. místo</a:t>
            </a:r>
            <a:r>
              <a:rPr lang="cs-CZ" dirty="0" smtClean="0"/>
              <a:t>):</a:t>
            </a:r>
          </a:p>
          <a:p>
            <a:pPr lvl="1"/>
            <a:r>
              <a:rPr lang="cs-CZ" dirty="0" smtClean="0"/>
              <a:t>IS THERE a </a:t>
            </a:r>
            <a:r>
              <a:rPr lang="cs-CZ" dirty="0" err="1" smtClean="0"/>
              <a:t>hospital</a:t>
            </a:r>
            <a:r>
              <a:rPr lang="cs-CZ" dirty="0" smtClean="0"/>
              <a:t> in </a:t>
            </a:r>
            <a:r>
              <a:rPr lang="cs-CZ" dirty="0" err="1" smtClean="0"/>
              <a:t>Witney</a:t>
            </a:r>
            <a:r>
              <a:rPr lang="cs-CZ" dirty="0" smtClean="0"/>
              <a:t>?</a:t>
            </a:r>
          </a:p>
          <a:p>
            <a:pPr>
              <a:buNone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Kladná věta: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cs-CZ" dirty="0" smtClean="0"/>
              <a:t>THERE ARE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banks</a:t>
            </a:r>
            <a:r>
              <a:rPr lang="cs-CZ" dirty="0" smtClean="0"/>
              <a:t> in </a:t>
            </a:r>
            <a:r>
              <a:rPr lang="cs-CZ" dirty="0" err="1" smtClean="0"/>
              <a:t>Witney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Otázka:</a:t>
            </a:r>
          </a:p>
          <a:p>
            <a:pPr lvl="1"/>
            <a:r>
              <a:rPr lang="cs-CZ" dirty="0" smtClean="0"/>
              <a:t>ARE THERE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banks</a:t>
            </a:r>
            <a:r>
              <a:rPr lang="cs-CZ" dirty="0" smtClean="0"/>
              <a:t> in </a:t>
            </a:r>
            <a:r>
              <a:rPr lang="cs-CZ" dirty="0" err="1" smtClean="0"/>
              <a:t>Witney</a:t>
            </a:r>
            <a:r>
              <a:rPr lang="cs-CZ" dirty="0" smtClean="0"/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Krátké odpovědi (kladné)</a:t>
            </a:r>
            <a:br>
              <a:rPr lang="cs-CZ" dirty="0" smtClean="0"/>
            </a:br>
            <a:r>
              <a:rPr lang="cs-CZ" b="1" dirty="0" smtClean="0"/>
              <a:t>THERE IS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b="1" dirty="0" smtClean="0"/>
              <a:t>THERE ARE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chemeClr val="accent1"/>
                </a:solidFill>
              </a:rPr>
              <a:t>Otázka:</a:t>
            </a:r>
          </a:p>
          <a:p>
            <a:pPr lvl="1"/>
            <a:r>
              <a:rPr lang="cs-CZ" dirty="0" smtClean="0"/>
              <a:t>IS THERE a </a:t>
            </a:r>
            <a:r>
              <a:rPr lang="cs-CZ" dirty="0" err="1" smtClean="0"/>
              <a:t>church</a:t>
            </a:r>
            <a:r>
              <a:rPr lang="cs-CZ" dirty="0" smtClean="0"/>
              <a:t> in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?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Odpověď:</a:t>
            </a:r>
          </a:p>
          <a:p>
            <a:pPr lvl="1">
              <a:buClr>
                <a:srgbClr val="FF0000"/>
              </a:buClr>
            </a:pPr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cs-CZ" u="sng" dirty="0" smtClean="0"/>
              <a:t>THERE IS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>
                <a:solidFill>
                  <a:schemeClr val="accent1"/>
                </a:solidFill>
              </a:rPr>
              <a:t>Otázka:</a:t>
            </a:r>
          </a:p>
          <a:p>
            <a:pPr lvl="1"/>
            <a:r>
              <a:rPr lang="cs-CZ" dirty="0" smtClean="0"/>
              <a:t>IS THERE a </a:t>
            </a:r>
            <a:r>
              <a:rPr lang="cs-CZ" dirty="0" err="1" smtClean="0"/>
              <a:t>shop</a:t>
            </a:r>
            <a:r>
              <a:rPr lang="cs-CZ" dirty="0" smtClean="0"/>
              <a:t> in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?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Odpověď:</a:t>
            </a:r>
          </a:p>
          <a:p>
            <a:pPr lvl="1">
              <a:buClr>
                <a:srgbClr val="FF0000"/>
              </a:buClr>
            </a:pPr>
            <a:r>
              <a:rPr lang="cs-CZ" dirty="0" err="1" smtClean="0"/>
              <a:t>Yes</a:t>
            </a:r>
            <a:r>
              <a:rPr lang="cs-CZ" u="sng" dirty="0" smtClean="0"/>
              <a:t>, THERE IS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>
                <a:solidFill>
                  <a:schemeClr val="accent1"/>
                </a:solidFill>
              </a:rPr>
              <a:t>Otázka</a:t>
            </a:r>
          </a:p>
          <a:p>
            <a:pPr lvl="1"/>
            <a:r>
              <a:rPr lang="cs-CZ" dirty="0" smtClean="0"/>
              <a:t>ARE THERE </a:t>
            </a:r>
            <a:r>
              <a:rPr lang="cs-CZ" dirty="0" err="1" smtClean="0"/>
              <a:t>supermarkets</a:t>
            </a:r>
            <a:r>
              <a:rPr lang="cs-CZ" dirty="0" smtClean="0"/>
              <a:t> in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?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Odpověď:</a:t>
            </a:r>
          </a:p>
          <a:p>
            <a:pPr lvl="1">
              <a:buClr>
                <a:srgbClr val="FF0000"/>
              </a:buClr>
            </a:pPr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cs-CZ" u="sng" dirty="0" smtClean="0"/>
              <a:t>THERE ARE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Krátké odpovědi (záporné)</a:t>
            </a:r>
            <a:br>
              <a:rPr lang="cs-CZ" dirty="0" smtClean="0"/>
            </a:br>
            <a:r>
              <a:rPr lang="cs-CZ" dirty="0" smtClean="0"/>
              <a:t>THERE ISN‘T </a:t>
            </a:r>
            <a:r>
              <a:rPr lang="cs-CZ" dirty="0" err="1" smtClean="0"/>
              <a:t>and</a:t>
            </a:r>
            <a:r>
              <a:rPr lang="cs-CZ" dirty="0" smtClean="0"/>
              <a:t> THERE AREN‘T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accent1"/>
                </a:solidFill>
              </a:rPr>
              <a:t>Otázka:</a:t>
            </a:r>
          </a:p>
          <a:p>
            <a:pPr lvl="1"/>
            <a:r>
              <a:rPr lang="cs-CZ" dirty="0" smtClean="0"/>
              <a:t>IS THERE a museum in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?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Odpověď:</a:t>
            </a:r>
          </a:p>
          <a:p>
            <a:pPr lvl="1">
              <a:buClr>
                <a:srgbClr val="FF0000"/>
              </a:buClr>
            </a:pPr>
            <a:r>
              <a:rPr lang="cs-CZ" dirty="0" smtClean="0"/>
              <a:t>No, </a:t>
            </a:r>
            <a:r>
              <a:rPr lang="cs-CZ" u="sng" dirty="0" smtClean="0"/>
              <a:t>THERE ISN‘T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>
                <a:solidFill>
                  <a:schemeClr val="accent1"/>
                </a:solidFill>
              </a:rPr>
              <a:t>Otázka:</a:t>
            </a:r>
          </a:p>
          <a:p>
            <a:pPr lvl="1"/>
            <a:r>
              <a:rPr lang="cs-CZ" dirty="0" smtClean="0"/>
              <a:t>ARE THERE </a:t>
            </a:r>
            <a:r>
              <a:rPr lang="cs-CZ" dirty="0" err="1" smtClean="0"/>
              <a:t>swimming</a:t>
            </a:r>
            <a:r>
              <a:rPr lang="cs-CZ" dirty="0" smtClean="0"/>
              <a:t> </a:t>
            </a:r>
            <a:r>
              <a:rPr lang="cs-CZ" dirty="0" err="1" smtClean="0"/>
              <a:t>pools</a:t>
            </a:r>
            <a:r>
              <a:rPr lang="cs-CZ" dirty="0" smtClean="0"/>
              <a:t> in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?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Odpověď:</a:t>
            </a:r>
          </a:p>
          <a:p>
            <a:pPr lvl="1">
              <a:buClr>
                <a:srgbClr val="FF0000"/>
              </a:buClr>
            </a:pPr>
            <a:r>
              <a:rPr lang="cs-CZ" dirty="0" smtClean="0"/>
              <a:t>No, </a:t>
            </a:r>
            <a:r>
              <a:rPr lang="cs-CZ" u="sng" dirty="0" smtClean="0"/>
              <a:t>THERE AREN‘T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- PŘELOŽ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cs-CZ" dirty="0" smtClean="0"/>
              <a:t>Příklad:</a:t>
            </a:r>
          </a:p>
          <a:p>
            <a:pPr marL="514350" indent="-514350">
              <a:buNone/>
            </a:pPr>
            <a:r>
              <a:rPr lang="cs-CZ" dirty="0" smtClean="0"/>
              <a:t>Ve městě je kino. </a:t>
            </a:r>
            <a:r>
              <a:rPr lang="cs-CZ" dirty="0" smtClean="0">
                <a:sym typeface="Wingdings" pitchFamily="2" charset="2"/>
              </a:rPr>
              <a:t> THERE IS a </a:t>
            </a:r>
            <a:r>
              <a:rPr lang="cs-CZ" dirty="0" err="1" smtClean="0">
                <a:sym typeface="Wingdings" pitchFamily="2" charset="2"/>
              </a:rPr>
              <a:t>cinema</a:t>
            </a:r>
            <a:r>
              <a:rPr lang="cs-CZ" dirty="0" smtClean="0">
                <a:sym typeface="Wingdings" pitchFamily="2" charset="2"/>
              </a:rPr>
              <a:t> in </a:t>
            </a:r>
            <a:r>
              <a:rPr lang="cs-CZ" dirty="0" err="1" smtClean="0">
                <a:sym typeface="Wingdings" pitchFamily="2" charset="2"/>
              </a:rPr>
              <a:t>the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town</a:t>
            </a:r>
            <a:r>
              <a:rPr lang="cs-CZ" dirty="0" smtClean="0">
                <a:sym typeface="Wingdings" pitchFamily="2" charset="2"/>
              </a:rPr>
              <a:t>.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cs-CZ" dirty="0" smtClean="0"/>
              <a:t>Ve městě JE banka. </a:t>
            </a:r>
            <a:r>
              <a:rPr lang="cs-CZ" dirty="0" smtClean="0">
                <a:sym typeface="Wingdings" pitchFamily="2" charset="2"/>
              </a:rPr>
              <a:t> …………………………………………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cs-CZ" dirty="0" smtClean="0">
                <a:sym typeface="Wingdings" pitchFamily="2" charset="2"/>
              </a:rPr>
              <a:t>Ve městě JE náměstí.  ………………………………………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cs-CZ" dirty="0" smtClean="0">
                <a:sym typeface="Wingdings" pitchFamily="2" charset="2"/>
              </a:rPr>
              <a:t>Ve městě JSOU hotely.  ……………………………………..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cs-CZ" dirty="0" smtClean="0">
                <a:sym typeface="Wingdings" pitchFamily="2" charset="2"/>
              </a:rPr>
              <a:t>Ve městě JSOU dva kostely.  ……………………………..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cs-CZ" dirty="0" smtClean="0">
                <a:sym typeface="Wingdings" pitchFamily="2" charset="2"/>
              </a:rPr>
              <a:t>Ve městě NENÍ banka.  …………………………………..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cs-CZ" dirty="0" smtClean="0">
                <a:sym typeface="Wingdings" pitchFamily="2" charset="2"/>
              </a:rPr>
              <a:t>Ve městě NENÍ sportovní centrum.  …………………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cs-CZ" dirty="0" smtClean="0">
                <a:sym typeface="Wingdings" pitchFamily="2" charset="2"/>
              </a:rPr>
              <a:t>Ve městě NEJSOU obchody.  ………………………………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8912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 smtClean="0"/>
              <a:t>Ve městě JE banka. </a:t>
            </a:r>
            <a:r>
              <a:rPr lang="cs-CZ" sz="2200" dirty="0" smtClean="0">
                <a:sym typeface="Wingdings" pitchFamily="2" charset="2"/>
              </a:rPr>
              <a:t> </a:t>
            </a:r>
            <a:r>
              <a:rPr lang="cs-CZ" sz="2200" dirty="0" err="1" smtClean="0">
                <a:sym typeface="Wingdings" pitchFamily="2" charset="2"/>
              </a:rPr>
              <a:t>There</a:t>
            </a:r>
            <a:r>
              <a:rPr lang="cs-CZ" sz="2200" dirty="0" smtClean="0">
                <a:sym typeface="Wingdings" pitchFamily="2" charset="2"/>
              </a:rPr>
              <a:t> </a:t>
            </a:r>
            <a:r>
              <a:rPr lang="cs-CZ" sz="2200" dirty="0" err="1" smtClean="0">
                <a:sym typeface="Wingdings" pitchFamily="2" charset="2"/>
              </a:rPr>
              <a:t>is</a:t>
            </a:r>
            <a:r>
              <a:rPr lang="cs-CZ" sz="2200" dirty="0" smtClean="0">
                <a:sym typeface="Wingdings" pitchFamily="2" charset="2"/>
              </a:rPr>
              <a:t> a bank in </a:t>
            </a:r>
            <a:r>
              <a:rPr lang="cs-CZ" sz="2200" dirty="0" err="1" smtClean="0">
                <a:sym typeface="Wingdings" pitchFamily="2" charset="2"/>
              </a:rPr>
              <a:t>the</a:t>
            </a:r>
            <a:r>
              <a:rPr lang="cs-CZ" sz="2200" dirty="0" smtClean="0">
                <a:sym typeface="Wingdings" pitchFamily="2" charset="2"/>
              </a:rPr>
              <a:t> </a:t>
            </a:r>
            <a:r>
              <a:rPr lang="cs-CZ" sz="2200" dirty="0" err="1" smtClean="0">
                <a:sym typeface="Wingdings" pitchFamily="2" charset="2"/>
              </a:rPr>
              <a:t>town</a:t>
            </a:r>
            <a:r>
              <a:rPr lang="cs-CZ" sz="2200" dirty="0" smtClean="0">
                <a:sym typeface="Wingdings" pitchFamily="2" charset="2"/>
              </a:rPr>
              <a:t>.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 smtClean="0">
                <a:sym typeface="Wingdings" pitchFamily="2" charset="2"/>
              </a:rPr>
              <a:t>Ve městě JE náměstí. </a:t>
            </a:r>
            <a:r>
              <a:rPr lang="cs-CZ" sz="2200" dirty="0" err="1" smtClean="0">
                <a:sym typeface="Wingdings" pitchFamily="2" charset="2"/>
              </a:rPr>
              <a:t>There</a:t>
            </a:r>
            <a:r>
              <a:rPr lang="cs-CZ" sz="2200" dirty="0" smtClean="0">
                <a:sym typeface="Wingdings" pitchFamily="2" charset="2"/>
              </a:rPr>
              <a:t> </a:t>
            </a:r>
            <a:r>
              <a:rPr lang="cs-CZ" sz="2200" dirty="0" err="1" smtClean="0">
                <a:sym typeface="Wingdings" pitchFamily="2" charset="2"/>
              </a:rPr>
              <a:t>is</a:t>
            </a:r>
            <a:r>
              <a:rPr lang="cs-CZ" sz="2200" dirty="0" smtClean="0">
                <a:sym typeface="Wingdings" pitchFamily="2" charset="2"/>
              </a:rPr>
              <a:t> a square in </a:t>
            </a:r>
            <a:r>
              <a:rPr lang="cs-CZ" sz="2200" dirty="0" err="1" smtClean="0">
                <a:sym typeface="Wingdings" pitchFamily="2" charset="2"/>
              </a:rPr>
              <a:t>the</a:t>
            </a:r>
            <a:r>
              <a:rPr lang="cs-CZ" sz="2200" dirty="0" smtClean="0">
                <a:sym typeface="Wingdings" pitchFamily="2" charset="2"/>
              </a:rPr>
              <a:t> </a:t>
            </a:r>
            <a:r>
              <a:rPr lang="cs-CZ" sz="2200" dirty="0" err="1" smtClean="0">
                <a:sym typeface="Wingdings" pitchFamily="2" charset="2"/>
              </a:rPr>
              <a:t>town</a:t>
            </a:r>
            <a:r>
              <a:rPr lang="cs-CZ" sz="2200" dirty="0" smtClean="0">
                <a:sym typeface="Wingdings" pitchFamily="2" charset="2"/>
              </a:rPr>
              <a:t>.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 smtClean="0">
                <a:sym typeface="Wingdings" pitchFamily="2" charset="2"/>
              </a:rPr>
              <a:t>Ve městě JSOU hotely.  </a:t>
            </a:r>
            <a:r>
              <a:rPr lang="cs-CZ" sz="2200" dirty="0" err="1" smtClean="0">
                <a:sym typeface="Wingdings" pitchFamily="2" charset="2"/>
              </a:rPr>
              <a:t>There</a:t>
            </a:r>
            <a:r>
              <a:rPr lang="cs-CZ" sz="2200" dirty="0" smtClean="0">
                <a:sym typeface="Wingdings" pitchFamily="2" charset="2"/>
              </a:rPr>
              <a:t> are </a:t>
            </a:r>
            <a:r>
              <a:rPr lang="cs-CZ" sz="2200" dirty="0" err="1" smtClean="0">
                <a:sym typeface="Wingdings" pitchFamily="2" charset="2"/>
              </a:rPr>
              <a:t>hotels</a:t>
            </a:r>
            <a:r>
              <a:rPr lang="cs-CZ" sz="2200" dirty="0" smtClean="0">
                <a:sym typeface="Wingdings" pitchFamily="2" charset="2"/>
              </a:rPr>
              <a:t> in </a:t>
            </a:r>
            <a:r>
              <a:rPr lang="cs-CZ" sz="2200" dirty="0" err="1" smtClean="0">
                <a:sym typeface="Wingdings" pitchFamily="2" charset="2"/>
              </a:rPr>
              <a:t>the</a:t>
            </a:r>
            <a:r>
              <a:rPr lang="cs-CZ" sz="2200" dirty="0" smtClean="0">
                <a:sym typeface="Wingdings" pitchFamily="2" charset="2"/>
              </a:rPr>
              <a:t> </a:t>
            </a:r>
            <a:r>
              <a:rPr lang="cs-CZ" sz="2200" dirty="0" err="1" smtClean="0">
                <a:sym typeface="Wingdings" pitchFamily="2" charset="2"/>
              </a:rPr>
              <a:t>town</a:t>
            </a:r>
            <a:r>
              <a:rPr lang="cs-CZ" sz="2200" dirty="0" smtClean="0">
                <a:sym typeface="Wingdings" pitchFamily="2" charset="2"/>
              </a:rPr>
              <a:t>.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 smtClean="0">
                <a:sym typeface="Wingdings" pitchFamily="2" charset="2"/>
              </a:rPr>
              <a:t>Ve městě JSOU dva kostely.  </a:t>
            </a:r>
            <a:r>
              <a:rPr lang="cs-CZ" sz="2200" dirty="0" err="1" smtClean="0">
                <a:sym typeface="Wingdings" pitchFamily="2" charset="2"/>
              </a:rPr>
              <a:t>There</a:t>
            </a:r>
            <a:r>
              <a:rPr lang="cs-CZ" sz="2200" dirty="0" smtClean="0">
                <a:sym typeface="Wingdings" pitchFamily="2" charset="2"/>
              </a:rPr>
              <a:t> are </a:t>
            </a:r>
            <a:r>
              <a:rPr lang="cs-CZ" sz="2200" dirty="0" err="1" smtClean="0">
                <a:sym typeface="Wingdings" pitchFamily="2" charset="2"/>
              </a:rPr>
              <a:t>two</a:t>
            </a:r>
            <a:r>
              <a:rPr lang="cs-CZ" sz="2200" dirty="0" smtClean="0">
                <a:sym typeface="Wingdings" pitchFamily="2" charset="2"/>
              </a:rPr>
              <a:t> </a:t>
            </a:r>
            <a:r>
              <a:rPr lang="cs-CZ" sz="2200" dirty="0" err="1" smtClean="0">
                <a:sym typeface="Wingdings" pitchFamily="2" charset="2"/>
              </a:rPr>
              <a:t>churches</a:t>
            </a:r>
            <a:r>
              <a:rPr lang="cs-CZ" sz="2200" dirty="0" smtClean="0">
                <a:sym typeface="Wingdings" pitchFamily="2" charset="2"/>
              </a:rPr>
              <a:t> in </a:t>
            </a:r>
            <a:r>
              <a:rPr lang="cs-CZ" sz="2200" dirty="0" err="1" smtClean="0">
                <a:sym typeface="Wingdings" pitchFamily="2" charset="2"/>
              </a:rPr>
              <a:t>the</a:t>
            </a:r>
            <a:r>
              <a:rPr lang="cs-CZ" sz="2200" dirty="0" smtClean="0">
                <a:sym typeface="Wingdings" pitchFamily="2" charset="2"/>
              </a:rPr>
              <a:t> </a:t>
            </a:r>
            <a:r>
              <a:rPr lang="cs-CZ" sz="2200" dirty="0" err="1" smtClean="0">
                <a:sym typeface="Wingdings" pitchFamily="2" charset="2"/>
              </a:rPr>
              <a:t>town</a:t>
            </a:r>
            <a:r>
              <a:rPr lang="cs-CZ" sz="2200" dirty="0" smtClean="0">
                <a:sym typeface="Wingdings" pitchFamily="2" charset="2"/>
              </a:rPr>
              <a:t>.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 smtClean="0">
                <a:sym typeface="Wingdings" pitchFamily="2" charset="2"/>
              </a:rPr>
              <a:t>Ve městě NENÍ banka.  </a:t>
            </a:r>
            <a:r>
              <a:rPr lang="cs-CZ" sz="2200" dirty="0" err="1" smtClean="0">
                <a:sym typeface="Wingdings" pitchFamily="2" charset="2"/>
              </a:rPr>
              <a:t>There</a:t>
            </a:r>
            <a:r>
              <a:rPr lang="cs-CZ" sz="2200" dirty="0" smtClean="0">
                <a:sym typeface="Wingdings" pitchFamily="2" charset="2"/>
              </a:rPr>
              <a:t> </a:t>
            </a:r>
            <a:r>
              <a:rPr lang="cs-CZ" sz="2200" dirty="0" err="1" smtClean="0">
                <a:sym typeface="Wingdings" pitchFamily="2" charset="2"/>
              </a:rPr>
              <a:t>isn</a:t>
            </a:r>
            <a:r>
              <a:rPr lang="cs-CZ" sz="2200" dirty="0" smtClean="0">
                <a:sym typeface="Wingdings" pitchFamily="2" charset="2"/>
              </a:rPr>
              <a:t>‘t a bank in </a:t>
            </a:r>
            <a:r>
              <a:rPr lang="cs-CZ" sz="2200" dirty="0" err="1" smtClean="0">
                <a:sym typeface="Wingdings" pitchFamily="2" charset="2"/>
              </a:rPr>
              <a:t>the</a:t>
            </a:r>
            <a:r>
              <a:rPr lang="cs-CZ" sz="2200" dirty="0" smtClean="0">
                <a:sym typeface="Wingdings" pitchFamily="2" charset="2"/>
              </a:rPr>
              <a:t> </a:t>
            </a:r>
            <a:r>
              <a:rPr lang="cs-CZ" sz="2200" dirty="0" err="1" smtClean="0">
                <a:sym typeface="Wingdings" pitchFamily="2" charset="2"/>
              </a:rPr>
              <a:t>town</a:t>
            </a:r>
            <a:r>
              <a:rPr lang="cs-CZ" sz="2200" dirty="0" smtClean="0">
                <a:sym typeface="Wingdings" pitchFamily="2" charset="2"/>
              </a:rPr>
              <a:t>.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 smtClean="0">
                <a:sym typeface="Wingdings" pitchFamily="2" charset="2"/>
              </a:rPr>
              <a:t>Ve městě NENÍ sportovní centrum.  </a:t>
            </a:r>
            <a:r>
              <a:rPr lang="cs-CZ" sz="2200" dirty="0" err="1" smtClean="0">
                <a:sym typeface="Wingdings" pitchFamily="2" charset="2"/>
              </a:rPr>
              <a:t>There</a:t>
            </a:r>
            <a:r>
              <a:rPr lang="cs-CZ" sz="2200" dirty="0" smtClean="0">
                <a:sym typeface="Wingdings" pitchFamily="2" charset="2"/>
              </a:rPr>
              <a:t> </a:t>
            </a:r>
            <a:r>
              <a:rPr lang="cs-CZ" sz="2200" dirty="0" err="1" smtClean="0">
                <a:sym typeface="Wingdings" pitchFamily="2" charset="2"/>
              </a:rPr>
              <a:t>isn</a:t>
            </a:r>
            <a:r>
              <a:rPr lang="cs-CZ" sz="2200" dirty="0" smtClean="0">
                <a:sym typeface="Wingdings" pitchFamily="2" charset="2"/>
              </a:rPr>
              <a:t>‘t a sport centrum in </a:t>
            </a:r>
            <a:r>
              <a:rPr lang="cs-CZ" sz="2200" dirty="0" err="1" smtClean="0">
                <a:sym typeface="Wingdings" pitchFamily="2" charset="2"/>
              </a:rPr>
              <a:t>the</a:t>
            </a:r>
            <a:r>
              <a:rPr lang="cs-CZ" sz="2200" dirty="0" smtClean="0">
                <a:sym typeface="Wingdings" pitchFamily="2" charset="2"/>
              </a:rPr>
              <a:t> </a:t>
            </a:r>
            <a:r>
              <a:rPr lang="cs-CZ" sz="2200" dirty="0" err="1" smtClean="0">
                <a:sym typeface="Wingdings" pitchFamily="2" charset="2"/>
              </a:rPr>
              <a:t>town</a:t>
            </a:r>
            <a:r>
              <a:rPr lang="cs-CZ" sz="2200" dirty="0" smtClean="0">
                <a:sym typeface="Wingdings" pitchFamily="2" charset="2"/>
              </a:rPr>
              <a:t>.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 smtClean="0">
                <a:sym typeface="Wingdings" pitchFamily="2" charset="2"/>
              </a:rPr>
              <a:t>Ve městě NEJSOU obchody.  </a:t>
            </a:r>
            <a:r>
              <a:rPr lang="cs-CZ" sz="2200" dirty="0" err="1" smtClean="0">
                <a:sym typeface="Wingdings" pitchFamily="2" charset="2"/>
              </a:rPr>
              <a:t>There</a:t>
            </a:r>
            <a:r>
              <a:rPr lang="cs-CZ" sz="2200" dirty="0" smtClean="0">
                <a:sym typeface="Wingdings" pitchFamily="2" charset="2"/>
              </a:rPr>
              <a:t> </a:t>
            </a:r>
            <a:r>
              <a:rPr lang="cs-CZ" sz="2200" dirty="0" err="1" smtClean="0">
                <a:sym typeface="Wingdings" pitchFamily="2" charset="2"/>
              </a:rPr>
              <a:t>aren</a:t>
            </a:r>
            <a:r>
              <a:rPr lang="cs-CZ" sz="2200" dirty="0" smtClean="0">
                <a:sym typeface="Wingdings" pitchFamily="2" charset="2"/>
              </a:rPr>
              <a:t>‘t </a:t>
            </a:r>
            <a:r>
              <a:rPr lang="cs-CZ" sz="2200" dirty="0" err="1" smtClean="0">
                <a:sym typeface="Wingdings" pitchFamily="2" charset="2"/>
              </a:rPr>
              <a:t>shops</a:t>
            </a:r>
            <a:r>
              <a:rPr lang="cs-CZ" sz="2200" dirty="0" smtClean="0">
                <a:sym typeface="Wingdings" pitchFamily="2" charset="2"/>
              </a:rPr>
              <a:t> in </a:t>
            </a:r>
            <a:r>
              <a:rPr lang="cs-CZ" sz="2200" dirty="0" err="1" smtClean="0">
                <a:sym typeface="Wingdings" pitchFamily="2" charset="2"/>
              </a:rPr>
              <a:t>the</a:t>
            </a:r>
            <a:r>
              <a:rPr lang="cs-CZ" sz="2200" dirty="0" smtClean="0">
                <a:sym typeface="Wingdings" pitchFamily="2" charset="2"/>
              </a:rPr>
              <a:t> </a:t>
            </a:r>
            <a:r>
              <a:rPr lang="cs-CZ" sz="2200" dirty="0" err="1" smtClean="0">
                <a:sym typeface="Wingdings" pitchFamily="2" charset="2"/>
              </a:rPr>
              <a:t>town</a:t>
            </a:r>
            <a:r>
              <a:rPr lang="cs-CZ" sz="2200" dirty="0" smtClean="0">
                <a:sym typeface="Wingdings" pitchFamily="2" charset="2"/>
              </a:rPr>
              <a:t>.</a:t>
            </a:r>
            <a:endParaRPr lang="cs-CZ" sz="22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PŘEDLOŽKY (</a:t>
            </a:r>
            <a:r>
              <a:rPr lang="cs-CZ" dirty="0" err="1" smtClean="0"/>
              <a:t>prepositions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IN = v</a:t>
            </a:r>
          </a:p>
          <a:p>
            <a:r>
              <a:rPr lang="cs-CZ" dirty="0" smtClean="0"/>
              <a:t>NEXT TO = vedle</a:t>
            </a:r>
          </a:p>
          <a:p>
            <a:r>
              <a:rPr lang="cs-CZ" dirty="0" smtClean="0"/>
              <a:t>BEHIND = za</a:t>
            </a:r>
          </a:p>
          <a:p>
            <a:r>
              <a:rPr lang="cs-CZ" dirty="0" smtClean="0"/>
              <a:t>OPPOSITE = naproti</a:t>
            </a:r>
          </a:p>
          <a:p>
            <a:r>
              <a:rPr lang="cs-CZ" dirty="0" smtClean="0"/>
              <a:t>IN FRONT OF = před</a:t>
            </a:r>
          </a:p>
          <a:p>
            <a:r>
              <a:rPr lang="cs-CZ" dirty="0" smtClean="0"/>
              <a:t>BETWEEN = mezi</a:t>
            </a:r>
          </a:p>
          <a:p>
            <a:pPr>
              <a:buNone/>
            </a:pPr>
            <a:endParaRPr lang="cs-CZ" dirty="0" smtClean="0"/>
          </a:p>
          <a:p>
            <a:pPr lvl="1"/>
            <a:r>
              <a:rPr lang="cs-CZ" dirty="0" smtClean="0"/>
              <a:t>PŘELOŽ:</a:t>
            </a:r>
          </a:p>
          <a:p>
            <a:pPr lvl="2"/>
            <a:r>
              <a:rPr lang="cs-CZ" dirty="0" err="1" smtClean="0"/>
              <a:t>The</a:t>
            </a:r>
            <a:r>
              <a:rPr lang="cs-CZ" dirty="0" smtClean="0"/>
              <a:t> café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b="1" dirty="0" err="1" smtClean="0"/>
              <a:t>opposite</a:t>
            </a:r>
            <a:r>
              <a:rPr lang="cs-CZ" dirty="0" smtClean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supermarket. = ……………………..</a:t>
            </a:r>
          </a:p>
          <a:p>
            <a:pPr lvl="2"/>
            <a:r>
              <a:rPr lang="cs-CZ" dirty="0" err="1" smtClean="0"/>
              <a:t>The</a:t>
            </a:r>
            <a:r>
              <a:rPr lang="cs-CZ" dirty="0" smtClean="0"/>
              <a:t> hotel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b="1" dirty="0" err="1" smtClean="0"/>
              <a:t>next</a:t>
            </a:r>
            <a:r>
              <a:rPr lang="cs-CZ" b="1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museum. = ………………………………..</a:t>
            </a:r>
          </a:p>
          <a:p>
            <a:pPr lvl="2"/>
            <a:r>
              <a:rPr lang="cs-CZ" dirty="0" err="1" smtClean="0"/>
              <a:t>The</a:t>
            </a:r>
            <a:r>
              <a:rPr lang="cs-CZ" dirty="0" smtClean="0"/>
              <a:t> park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b="1" dirty="0" smtClean="0"/>
              <a:t>in front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post office. = ………………………….</a:t>
            </a:r>
          </a:p>
          <a:p>
            <a:pPr lvl="2"/>
            <a:r>
              <a:rPr lang="cs-CZ" dirty="0" err="1" smtClean="0"/>
              <a:t>The</a:t>
            </a:r>
            <a:r>
              <a:rPr lang="cs-CZ" dirty="0" smtClean="0"/>
              <a:t> bank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b="1" dirty="0" err="1" smtClean="0"/>
              <a:t>behind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church</a:t>
            </a:r>
            <a:r>
              <a:rPr lang="cs-CZ" dirty="0" smtClean="0"/>
              <a:t>- = …………………………………….</a:t>
            </a:r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312</TotalTime>
  <Words>536</Words>
  <Application>Microsoft Office PowerPoint</Application>
  <PresentationFormat>Předvádění na obrazovce (4:3)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Tok</vt:lpstr>
      <vt:lpstr>Hello, children! English 5.AB skup. p. uč. Kročkové,  29. 4. </vt:lpstr>
      <vt:lpstr>A TOWN</vt:lpstr>
      <vt:lpstr>ÚKOL – PŘIŘAĎ OBRÁZKY</vt:lpstr>
      <vt:lpstr>Tvoření otázek  THERE IS and THERE ARE</vt:lpstr>
      <vt:lpstr>Krátké odpovědi (kladné) THERE IS and THERE ARE</vt:lpstr>
      <vt:lpstr>Krátké odpovědi (záporné) THERE ISN‘T and THERE AREN‘T</vt:lpstr>
      <vt:lpstr>ÚKOL - PŘELOŽ</vt:lpstr>
      <vt:lpstr>ODPOVĚDI</vt:lpstr>
      <vt:lpstr>PŘEDLOŽKY (prepositions)</vt:lpstr>
      <vt:lpstr>Snímek 10</vt:lpstr>
      <vt:lpstr>ANKETKA</vt:lpstr>
      <vt:lpstr>HAVE A NICE DAY!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Hello, everybody!</dc:title>
  <dc:creator>Krocek</dc:creator>
  <cp:lastModifiedBy>Krocek</cp:lastModifiedBy>
  <cp:revision>56</cp:revision>
  <dcterms:created xsi:type="dcterms:W3CDTF">2020-04-28T12:35:07Z</dcterms:created>
  <dcterms:modified xsi:type="dcterms:W3CDTF">2020-04-28T20:57:23Z</dcterms:modified>
</cp:coreProperties>
</file>