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76" r:id="rId3"/>
    <p:sldId id="284" r:id="rId4"/>
    <p:sldId id="285" r:id="rId5"/>
    <p:sldId id="268" r:id="rId6"/>
    <p:sldId id="271" r:id="rId7"/>
    <p:sldId id="272" r:id="rId8"/>
    <p:sldId id="273" r:id="rId9"/>
    <p:sldId id="270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0FCA-24E2-4DF0-A04F-2FC56AEBF3EB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95335-4E72-4154-94AC-79AE934F97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B862-0937-40EE-B3CF-866CFB5AA136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1BE2-11B7-410E-B52A-4BB29DAE6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wmf"/><Relationship Id="rId7" Type="http://schemas.openxmlformats.org/officeDocument/2006/relationships/image" Target="../media/image1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wmf"/><Relationship Id="rId7" Type="http://schemas.openxmlformats.org/officeDocument/2006/relationships/image" Target="../media/image1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74485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58" y="357166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HELLO 5.AB!</a:t>
            </a:r>
          </a:p>
          <a:p>
            <a:r>
              <a:rPr lang="cs-CZ" sz="3200" dirty="0" smtClean="0">
                <a:latin typeface="Comic Sans MS" pitchFamily="66" charset="0"/>
              </a:rPr>
              <a:t>20</a:t>
            </a:r>
            <a:r>
              <a:rPr lang="cs-CZ" sz="3200" baseline="30000" dirty="0" smtClean="0">
                <a:latin typeface="Comic Sans MS" pitchFamily="66" charset="0"/>
              </a:rPr>
              <a:t>th</a:t>
            </a:r>
            <a:r>
              <a:rPr lang="cs-CZ" sz="3200" dirty="0" smtClean="0">
                <a:latin typeface="Comic Sans MS" pitchFamily="66" charset="0"/>
              </a:rPr>
              <a:t> MAY 2020</a:t>
            </a:r>
          </a:p>
          <a:p>
            <a:r>
              <a:rPr lang="cs-CZ" sz="3200" dirty="0" smtClean="0">
                <a:latin typeface="Comic Sans MS" pitchFamily="66" charset="0"/>
              </a:rPr>
              <a:t>WELCOME TO  ENGLISH LESSON!</a:t>
            </a:r>
          </a:p>
          <a:p>
            <a:r>
              <a:rPr lang="cs-CZ" sz="3200" dirty="0" smtClean="0">
                <a:latin typeface="Comic Sans MS" pitchFamily="66" charset="0"/>
              </a:rPr>
              <a:t>OUR TOPIC  IS  DESCRIBING PEOPLE </a:t>
            </a:r>
            <a:r>
              <a:rPr lang="cs-CZ" sz="3200" dirty="0" smtClean="0">
                <a:latin typeface="Comic Sans MS" pitchFamily="66" charset="0"/>
                <a:sym typeface="Wingdings" pitchFamily="2" charset="2"/>
              </a:rPr>
              <a:t></a:t>
            </a:r>
            <a:r>
              <a:rPr lang="cs-CZ" sz="3200" dirty="0" smtClean="0">
                <a:latin typeface="Comic Sans MS" pitchFamily="66" charset="0"/>
              </a:rPr>
              <a:t> 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025" y="1452563"/>
            <a:ext cx="34099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642910" y="2142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VYTVOŘ VĚTY (POUŽIJ TABULKU)!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763" y="1409700"/>
            <a:ext cx="3038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714348" y="42860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POPIŠ TYTO POSTAVY! – učebnice str. 65/</a:t>
            </a:r>
            <a:r>
              <a:rPr lang="cs-CZ" sz="2800" dirty="0" err="1" smtClean="0"/>
              <a:t>cv</a:t>
            </a:r>
            <a:r>
              <a:rPr lang="cs-CZ" sz="2800" dirty="0" smtClean="0"/>
              <a:t>. 4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162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14282" y="357167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ÚKOL: A NYNÍ BUDE „MALOVACÍ ÚKOL“.</a:t>
            </a:r>
          </a:p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Seznámíte se s rodinou Frank N. Steina a podle popisu namalujete 3 členy jeho rodiny! Hurá!</a:t>
            </a:r>
          </a:p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Nachystejte si papír, tužku a pastelky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cs-CZ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800" b="1" dirty="0" smtClean="0"/>
              <a:t>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85786" y="214290"/>
            <a:ext cx="707236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Pokyny: </a:t>
            </a:r>
          </a:p>
          <a:p>
            <a:r>
              <a:rPr lang="cs-CZ" dirty="0" smtClean="0"/>
              <a:t>1. Napište si tato tři jména:</a:t>
            </a:r>
          </a:p>
          <a:p>
            <a:r>
              <a:rPr lang="cs-CZ" dirty="0" smtClean="0"/>
              <a:t>THING                             DRUSILLA                          HULK</a:t>
            </a:r>
          </a:p>
          <a:p>
            <a:r>
              <a:rPr lang="cs-CZ" dirty="0" smtClean="0"/>
              <a:t>2. Pozorně poslouchejte a malujte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THING</a:t>
            </a:r>
          </a:p>
          <a:p>
            <a:r>
              <a:rPr lang="cs-CZ" dirty="0" smtClean="0">
                <a:sym typeface="Wingdings" pitchFamily="2" charset="2"/>
              </a:rPr>
              <a:t>My </a:t>
            </a:r>
            <a:r>
              <a:rPr lang="cs-CZ" dirty="0" err="1" smtClean="0">
                <a:sym typeface="Wingdings" pitchFamily="2" charset="2"/>
              </a:rPr>
              <a:t>brother</a:t>
            </a:r>
            <a:r>
              <a:rPr lang="cs-CZ" dirty="0" smtClean="0">
                <a:sym typeface="Wingdings" pitchFamily="2" charset="2"/>
              </a:rPr>
              <a:t> , </a:t>
            </a:r>
            <a:r>
              <a:rPr lang="cs-CZ" dirty="0" err="1" smtClean="0">
                <a:sym typeface="Wingdings" pitchFamily="2" charset="2"/>
              </a:rPr>
              <a:t>Thing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is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tall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slim</a:t>
            </a:r>
            <a:r>
              <a:rPr lang="cs-CZ" dirty="0" smtClean="0">
                <a:sym typeface="Wingdings" pitchFamily="2" charset="2"/>
              </a:rPr>
              <a:t>. He´s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long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brown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hair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a </a:t>
            </a:r>
            <a:r>
              <a:rPr lang="cs-CZ" dirty="0" err="1" smtClean="0">
                <a:sym typeface="Wingdings" pitchFamily="2" charset="2"/>
              </a:rPr>
              <a:t>long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beard</a:t>
            </a:r>
            <a:r>
              <a:rPr lang="cs-CZ" dirty="0" smtClean="0">
                <a:sym typeface="Wingdings" pitchFamily="2" charset="2"/>
              </a:rPr>
              <a:t>. His </a:t>
            </a:r>
            <a:r>
              <a:rPr lang="cs-CZ" dirty="0" err="1" smtClean="0">
                <a:sym typeface="Wingdings" pitchFamily="2" charset="2"/>
              </a:rPr>
              <a:t>eyes</a:t>
            </a:r>
            <a:r>
              <a:rPr lang="cs-CZ" dirty="0" smtClean="0">
                <a:sym typeface="Wingdings" pitchFamily="2" charset="2"/>
              </a:rPr>
              <a:t> are </a:t>
            </a:r>
            <a:r>
              <a:rPr lang="cs-CZ" dirty="0" err="1" smtClean="0">
                <a:sym typeface="Wingdings" pitchFamily="2" charset="2"/>
              </a:rPr>
              <a:t>blue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he </a:t>
            </a:r>
            <a:r>
              <a:rPr lang="cs-CZ" dirty="0" err="1" smtClean="0">
                <a:sym typeface="Wingdings" pitchFamily="2" charset="2"/>
              </a:rPr>
              <a:t>doesn</a:t>
            </a:r>
            <a:r>
              <a:rPr lang="cs-CZ" dirty="0" smtClean="0">
                <a:sym typeface="Wingdings" pitchFamily="2" charset="2"/>
              </a:rPr>
              <a:t>´t </a:t>
            </a:r>
            <a:r>
              <a:rPr lang="cs-CZ" dirty="0" err="1" smtClean="0">
                <a:sym typeface="Wingdings" pitchFamily="2" charset="2"/>
              </a:rPr>
              <a:t>wear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glasses</a:t>
            </a:r>
            <a:r>
              <a:rPr lang="cs-CZ" dirty="0" smtClean="0">
                <a:sym typeface="Wingdings" pitchFamily="2" charset="2"/>
              </a:rPr>
              <a:t>. He´s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a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big</a:t>
            </a:r>
            <a:r>
              <a:rPr lang="cs-CZ" dirty="0" smtClean="0">
                <a:sym typeface="Wingdings" pitchFamily="2" charset="2"/>
              </a:rPr>
              <a:t> nose.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DRUSILLA</a:t>
            </a:r>
          </a:p>
          <a:p>
            <a:r>
              <a:rPr lang="cs-CZ" dirty="0" smtClean="0">
                <a:sym typeface="Wingdings" pitchFamily="2" charset="2"/>
              </a:rPr>
              <a:t>My cousin, </a:t>
            </a:r>
            <a:r>
              <a:rPr lang="cs-CZ" dirty="0" err="1" smtClean="0">
                <a:sym typeface="Wingdings" pitchFamily="2" charset="2"/>
              </a:rPr>
              <a:t>Drusilla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is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quite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tall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is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fat</a:t>
            </a:r>
            <a:r>
              <a:rPr lang="cs-CZ" dirty="0" smtClean="0">
                <a:sym typeface="Wingdings" pitchFamily="2" charset="2"/>
              </a:rPr>
              <a:t>. </a:t>
            </a:r>
            <a:r>
              <a:rPr lang="cs-CZ" dirty="0" err="1" smtClean="0">
                <a:sym typeface="Wingdings" pitchFamily="2" charset="2"/>
              </a:rPr>
              <a:t>She</a:t>
            </a:r>
            <a:r>
              <a:rPr lang="cs-CZ" dirty="0" smtClean="0">
                <a:sym typeface="Wingdings" pitchFamily="2" charset="2"/>
              </a:rPr>
              <a:t>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short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black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hair</a:t>
            </a:r>
            <a:r>
              <a:rPr lang="cs-CZ" dirty="0" smtClean="0">
                <a:sym typeface="Wingdings" pitchFamily="2" charset="2"/>
              </a:rPr>
              <a:t>. </a:t>
            </a:r>
            <a:r>
              <a:rPr lang="cs-CZ" dirty="0" err="1" smtClean="0">
                <a:sym typeface="Wingdings" pitchFamily="2" charset="2"/>
              </a:rPr>
              <a:t>She</a:t>
            </a:r>
            <a:r>
              <a:rPr lang="cs-CZ" dirty="0" smtClean="0">
                <a:sym typeface="Wingdings" pitchFamily="2" charset="2"/>
              </a:rPr>
              <a:t>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three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red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eyes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she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wears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glasses</a:t>
            </a:r>
            <a:r>
              <a:rPr lang="cs-CZ" dirty="0" smtClean="0">
                <a:sym typeface="Wingdings" pitchFamily="2" charset="2"/>
              </a:rPr>
              <a:t>. </a:t>
            </a:r>
            <a:r>
              <a:rPr lang="cs-CZ" dirty="0" err="1" smtClean="0">
                <a:sym typeface="Wingdings" pitchFamily="2" charset="2"/>
              </a:rPr>
              <a:t>She</a:t>
            </a:r>
            <a:r>
              <a:rPr lang="cs-CZ" dirty="0" smtClean="0">
                <a:sym typeface="Wingdings" pitchFamily="2" charset="2"/>
              </a:rPr>
              <a:t>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long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ears</a:t>
            </a:r>
            <a:r>
              <a:rPr lang="cs-CZ" dirty="0" smtClean="0">
                <a:sym typeface="Wingdings" pitchFamily="2" charset="2"/>
              </a:rPr>
              <a:t>.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HULK</a:t>
            </a:r>
          </a:p>
          <a:p>
            <a:r>
              <a:rPr lang="cs-CZ" dirty="0" smtClean="0">
                <a:sym typeface="Wingdings" pitchFamily="2" charset="2"/>
              </a:rPr>
              <a:t>My </a:t>
            </a:r>
            <a:r>
              <a:rPr lang="cs-CZ" dirty="0" err="1" smtClean="0">
                <a:sym typeface="Wingdings" pitchFamily="2" charset="2"/>
              </a:rPr>
              <a:t>grandfather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Hulk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isn</a:t>
            </a:r>
            <a:r>
              <a:rPr lang="cs-CZ" dirty="0" smtClean="0">
                <a:sym typeface="Wingdings" pitchFamily="2" charset="2"/>
              </a:rPr>
              <a:t>´t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tall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he´s </a:t>
            </a:r>
            <a:r>
              <a:rPr lang="cs-CZ" dirty="0" err="1" smtClean="0">
                <a:sym typeface="Wingdings" pitchFamily="2" charset="2"/>
              </a:rPr>
              <a:t>quite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fat</a:t>
            </a:r>
            <a:r>
              <a:rPr lang="cs-CZ" dirty="0" smtClean="0">
                <a:sym typeface="Wingdings" pitchFamily="2" charset="2"/>
              </a:rPr>
              <a:t>. He´s bald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he´s </a:t>
            </a:r>
            <a:r>
              <a:rPr lang="cs-CZ" dirty="0" err="1" smtClean="0">
                <a:sym typeface="Wingdings" pitchFamily="2" charset="2"/>
              </a:rPr>
              <a:t>only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one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brown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eye</a:t>
            </a:r>
            <a:r>
              <a:rPr lang="cs-CZ" dirty="0" smtClean="0">
                <a:sym typeface="Wingdings" pitchFamily="2" charset="2"/>
              </a:rPr>
              <a:t>. He </a:t>
            </a:r>
            <a:r>
              <a:rPr lang="cs-CZ" dirty="0" err="1" smtClean="0">
                <a:sym typeface="Wingdings" pitchFamily="2" charset="2"/>
              </a:rPr>
              <a:t>often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borrows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one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of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Drusilla</a:t>
            </a:r>
            <a:r>
              <a:rPr lang="cs-CZ" dirty="0" smtClean="0">
                <a:sym typeface="Wingdings" pitchFamily="2" charset="2"/>
              </a:rPr>
              <a:t>´s </a:t>
            </a:r>
            <a:r>
              <a:rPr lang="cs-CZ" dirty="0" err="1" smtClean="0">
                <a:sym typeface="Wingdings" pitchFamily="2" charset="2"/>
              </a:rPr>
              <a:t>eyes</a:t>
            </a:r>
            <a:r>
              <a:rPr lang="cs-CZ" dirty="0" smtClean="0">
                <a:sym typeface="Wingdings" pitchFamily="2" charset="2"/>
              </a:rPr>
              <a:t>. He´s </a:t>
            </a:r>
            <a:r>
              <a:rPr lang="cs-CZ" dirty="0" err="1" smtClean="0">
                <a:sym typeface="Wingdings" pitchFamily="2" charset="2"/>
              </a:rPr>
              <a:t>got</a:t>
            </a:r>
            <a:r>
              <a:rPr lang="cs-CZ" dirty="0" smtClean="0">
                <a:sym typeface="Wingdings" pitchFamily="2" charset="2"/>
              </a:rPr>
              <a:t> a </a:t>
            </a:r>
            <a:r>
              <a:rPr lang="cs-CZ" dirty="0" err="1" smtClean="0">
                <a:sym typeface="Wingdings" pitchFamily="2" charset="2"/>
              </a:rPr>
              <a:t>very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big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mouth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and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two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long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black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teeth</a:t>
            </a:r>
            <a:r>
              <a:rPr lang="cs-CZ" dirty="0" smtClean="0">
                <a:sym typeface="Wingdings" pitchFamily="2" charset="2"/>
              </a:rPr>
              <a:t>.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 TO JSEM ZVĚDAVÁ, JAK VAŠE OBRÁZKY VYPADAJÍ! </a:t>
            </a: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182" y="397188"/>
            <a:ext cx="1069652" cy="9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hristmas Crazy Family Cartoon Ceramic Ornament | Zazzl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71942"/>
            <a:ext cx="1782745" cy="1782746"/>
          </a:xfrm>
          <a:prstGeom prst="rect">
            <a:avLst/>
          </a:prstGeom>
          <a:noFill/>
        </p:spPr>
      </p:pic>
      <p:pic>
        <p:nvPicPr>
          <p:cNvPr id="4099" name="Picture 3" descr="Love My Crazy Family Cartoon Dinner Plates Re Bd Fba Fcbaceb Cb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1981173" cy="1981174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275" y="2781300"/>
            <a:ext cx="3219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85720" y="285728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DOBROVOLNÝ ÚKOL – učebnice str. 65/cv.6</a:t>
            </a:r>
          </a:p>
          <a:p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Vytvoř svoji vlastní zvláštní (divnou) rodinu.</a:t>
            </a:r>
          </a:p>
          <a:p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Namaluj některé postavy nebo vystřihni z časopisu. Napiš popisek ke každé osobě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A pošli mi fotku na e-mail.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28572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A TO JE PRO DNEŠEK Z ANGLIČTINY VŠE!</a:t>
            </a:r>
          </a:p>
          <a:p>
            <a:pPr algn="ctr"/>
            <a:r>
              <a:rPr lang="cs-CZ" sz="2800" b="1" dirty="0" smtClean="0"/>
              <a:t>HAVE A NICE DAY!</a:t>
            </a:r>
            <a:endParaRPr lang="cs-CZ" sz="2800" b="1" dirty="0"/>
          </a:p>
        </p:txBody>
      </p:sp>
      <p:pic>
        <p:nvPicPr>
          <p:cNvPr id="3074" name="Picture 2" descr="Have a nice day (cat) - Images animées / animatieplaatjes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0194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285728"/>
            <a:ext cx="7715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92D050"/>
                </a:solidFill>
              </a:rPr>
              <a:t>ANKETKA:</a:t>
            </a:r>
          </a:p>
          <a:p>
            <a:r>
              <a:rPr lang="cs-CZ" sz="3200" dirty="0" smtClean="0">
                <a:solidFill>
                  <a:srgbClr val="92D050"/>
                </a:solidFill>
              </a:rPr>
              <a:t>ZAČNEME OPAKOVÁNÍM SLOVNÍ ZÁSOBY </a:t>
            </a:r>
            <a:r>
              <a:rPr lang="cs-CZ" sz="3200" dirty="0" smtClean="0">
                <a:sym typeface="Wingdings" pitchFamily="2" charset="2"/>
              </a:rPr>
              <a:t></a:t>
            </a:r>
          </a:p>
          <a:p>
            <a:pPr marL="514350" indent="-514350">
              <a:buAutoNum type="arabicParenR"/>
            </a:pP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Přelož „BEARD“</a:t>
            </a:r>
          </a:p>
          <a:p>
            <a:pPr marL="514350" indent="-514350">
              <a:buAutoNum type="alphaUcParenR"/>
            </a:pPr>
            <a:r>
              <a:rPr lang="cs-CZ" sz="3200" dirty="0" smtClean="0">
                <a:sym typeface="Wingdings" pitchFamily="2" charset="2"/>
              </a:rPr>
              <a:t>holohlavý  B) tmavý  C) vousy, plnovous</a:t>
            </a:r>
          </a:p>
          <a:p>
            <a:pPr marL="514350" indent="-514350"/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2) Co znamená „QUITE SLIM“</a:t>
            </a:r>
          </a:p>
          <a:p>
            <a:pPr marL="514350" indent="-514350">
              <a:buAutoNum type="alphaUcParenR"/>
            </a:pPr>
            <a:r>
              <a:rPr lang="cs-CZ" sz="3200" dirty="0" smtClean="0">
                <a:sym typeface="Wingdings" pitchFamily="2" charset="2"/>
              </a:rPr>
              <a:t>docela tlustý   B) docela štíhlý  C) nic </a:t>
            </a:r>
          </a:p>
          <a:p>
            <a:pPr marL="514350" indent="-514350"/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3. „I´ve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got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fair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hair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.“ – znamená</a:t>
            </a:r>
          </a:p>
          <a:p>
            <a:pPr marL="514350" indent="-514350">
              <a:buAutoNum type="alphaUcParenR"/>
            </a:pPr>
            <a:r>
              <a:rPr lang="cs-CZ" sz="3200" dirty="0" smtClean="0">
                <a:sym typeface="Wingdings" pitchFamily="2" charset="2"/>
              </a:rPr>
              <a:t>Máš světlé vlasy.   B) Mám světlé vlasy.</a:t>
            </a:r>
          </a:p>
          <a:p>
            <a:pPr marL="514350" indent="-514350"/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4. „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She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is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a </a:t>
            </a:r>
            <a:r>
              <a:rPr lang="cs-CZ" sz="3200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woman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.“ – znamená</a:t>
            </a:r>
          </a:p>
          <a:p>
            <a:pPr marL="514350" indent="-514350"/>
            <a:r>
              <a:rPr lang="cs-CZ" sz="3200" dirty="0" smtClean="0">
                <a:sym typeface="Wingdings" pitchFamily="2" charset="2"/>
              </a:rPr>
              <a:t>A) Ona je žena.     B) Ona je vedoucí.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ožená messenger taška tmavě hnědá od Danny 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72074"/>
            <a:ext cx="2476517" cy="928694"/>
          </a:xfrm>
          <a:prstGeom prst="rect">
            <a:avLst/>
          </a:prstGeom>
          <a:noFill/>
        </p:spPr>
      </p:pic>
      <p:pic>
        <p:nvPicPr>
          <p:cNvPr id="2056" name="Picture 8" descr="23 Men With Long Hair That Look Good (2020 Guid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857760"/>
            <a:ext cx="1500198" cy="1150151"/>
          </a:xfrm>
          <a:prstGeom prst="rect">
            <a:avLst/>
          </a:prstGeom>
          <a:noFill/>
        </p:spPr>
      </p:pic>
      <p:pic>
        <p:nvPicPr>
          <p:cNvPr id="2052" name="Picture 4" descr="Fat Boy Slim Vector Images (9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643446"/>
            <a:ext cx="1337739" cy="1404932"/>
          </a:xfrm>
          <a:prstGeom prst="rect">
            <a:avLst/>
          </a:prstGeom>
          <a:noFill/>
        </p:spPr>
      </p:pic>
      <p:pic>
        <p:nvPicPr>
          <p:cNvPr id="2054" name="Picture 6" descr="How to Care for Your Shaved Bald Head 2019 | The Strategist | New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14356"/>
            <a:ext cx="1285884" cy="128404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357166"/>
            <a:ext cx="78581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5. „He´s bald.“ – znamená</a:t>
            </a:r>
          </a:p>
          <a:p>
            <a:pPr marL="342900" indent="-342900">
              <a:buAutoNum type="alphaUcParenR"/>
            </a:pPr>
            <a:r>
              <a:rPr lang="cs-CZ" sz="2400" dirty="0" smtClean="0"/>
              <a:t>Je bolavý.    B) Je holohlavý.    C) Jmenuje se </a:t>
            </a:r>
            <a:r>
              <a:rPr lang="cs-CZ" sz="2400" dirty="0" err="1" smtClean="0"/>
              <a:t>Bold</a:t>
            </a:r>
            <a:r>
              <a:rPr lang="cs-CZ" sz="2400" dirty="0" smtClean="0"/>
              <a:t>.</a:t>
            </a:r>
          </a:p>
          <a:p>
            <a:pPr marL="342900" indent="-342900">
              <a:buAutoNum type="alphaUcParenR"/>
            </a:pPr>
            <a:endParaRPr lang="cs-CZ" sz="2400" dirty="0" smtClean="0"/>
          </a:p>
          <a:p>
            <a:pPr marL="342900" indent="-342900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6. „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has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got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brown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bag.“ – znamená</a:t>
            </a:r>
          </a:p>
          <a:p>
            <a:pPr marL="342900" indent="-342900">
              <a:buAutoNum type="alphaUcParenR"/>
            </a:pPr>
            <a:r>
              <a:rPr lang="cs-CZ" sz="2400" dirty="0" smtClean="0"/>
              <a:t>Má hnědé bahno.   B) Má hnědou tašku.</a:t>
            </a:r>
          </a:p>
          <a:p>
            <a:pPr marL="342900" indent="-342900"/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7. „He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hasn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´t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got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long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hair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.“ – znamená</a:t>
            </a:r>
          </a:p>
          <a:p>
            <a:pPr marL="342900" indent="-342900">
              <a:buAutoNum type="alphaUcParenR"/>
            </a:pPr>
            <a:r>
              <a:rPr lang="cs-CZ" sz="2400" dirty="0" smtClean="0"/>
              <a:t>On má dlouhé vlasy.      B) On nemá dlouhé vlasy.</a:t>
            </a:r>
          </a:p>
          <a:p>
            <a:pPr marL="342900" indent="-342900">
              <a:buAutoNum type="alphaUcParenR"/>
            </a:pPr>
            <a:endParaRPr lang="cs-CZ" sz="2400" dirty="0" smtClean="0"/>
          </a:p>
          <a:p>
            <a:pPr marL="342900" indent="-342900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8. „I´m not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fat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.“ – znamená</a:t>
            </a:r>
          </a:p>
          <a:p>
            <a:pPr marL="342900" indent="-342900">
              <a:buAutoNum type="alphaUcParenR"/>
            </a:pPr>
            <a:r>
              <a:rPr lang="cs-CZ" sz="2400" dirty="0" smtClean="0"/>
              <a:t>Nejsem doma.  B) Nejsem </a:t>
            </a:r>
            <a:r>
              <a:rPr lang="cs-CZ" sz="2400" dirty="0" smtClean="0"/>
              <a:t>tlustý.  </a:t>
            </a:r>
            <a:r>
              <a:rPr lang="cs-CZ" sz="2400" dirty="0" smtClean="0"/>
              <a:t>C) Jsem fakt fit</a:t>
            </a:r>
            <a:r>
              <a:rPr lang="cs-CZ" dirty="0" smtClean="0"/>
              <a:t>.</a:t>
            </a:r>
          </a:p>
          <a:p>
            <a:pPr marL="342900" indent="-342900">
              <a:buAutoNum type="alphaUcParenR"/>
            </a:pPr>
            <a:endParaRPr lang="cs-CZ" dirty="0" smtClean="0"/>
          </a:p>
          <a:p>
            <a:pPr marL="342900" indent="-342900"/>
            <a:r>
              <a:rPr lang="cs-CZ" dirty="0" smtClean="0"/>
              <a:t> </a:t>
            </a:r>
          </a:p>
          <a:p>
            <a:pPr marL="342900" indent="-342900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500042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ÚKOL:</a:t>
            </a:r>
          </a:p>
          <a:p>
            <a:r>
              <a:rPr lang="cs-CZ" sz="3200" dirty="0" smtClean="0">
                <a:latin typeface="Comic Sans MS" pitchFamily="66" charset="0"/>
              </a:rPr>
              <a:t> POZORNĚ SI PŘEČTI TEXT A </a:t>
            </a:r>
          </a:p>
          <a:p>
            <a:r>
              <a:rPr lang="cs-CZ" sz="3200" dirty="0" smtClean="0">
                <a:latin typeface="Comic Sans MS" pitchFamily="66" charset="0"/>
              </a:rPr>
              <a:t>PODLE POPISU VYBER SPRÁVNÝ OBRÁZEK!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28674" name="Picture 2" descr="7 Toxic Thinking Mistakes That Will Keep You From Being Mentall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6424660" cy="298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289304" cy="1810512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496"/>
            <a:ext cx="1164031" cy="182697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857760"/>
            <a:ext cx="1195121" cy="1823314"/>
          </a:xfrm>
          <a:prstGeom prst="rect">
            <a:avLst/>
          </a:prstGeom>
          <a:noFill/>
        </p:spPr>
      </p:pic>
      <p:pic>
        <p:nvPicPr>
          <p:cNvPr id="2054" name="Picture 6" descr="C:\Documents and Settings\holcnerovam\Local Settings\Temporary Internet Files\Content.IE5\41M7CPMV\MP9004424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9467" y="1869670"/>
            <a:ext cx="2011014" cy="2928934"/>
          </a:xfrm>
          <a:prstGeom prst="rect">
            <a:avLst/>
          </a:prstGeom>
          <a:noFill/>
        </p:spPr>
      </p:pic>
      <p:pic>
        <p:nvPicPr>
          <p:cNvPr id="2055" name="Picture 7" descr="C:\Documents and Settings\holcnerovam\Local Settings\Temporary Internet Files\Content.IE5\0LIF41EZ\MP90044218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857760"/>
            <a:ext cx="2428860" cy="1619240"/>
          </a:xfrm>
          <a:prstGeom prst="rect">
            <a:avLst/>
          </a:prstGeom>
          <a:noFill/>
        </p:spPr>
      </p:pic>
      <p:pic>
        <p:nvPicPr>
          <p:cNvPr id="2057" name="Picture 9" descr="C:\Documents and Settings\holcnerovam\Local Settings\Temporary Internet Files\Content.IE5\KHQ381E3\MP90040379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7166"/>
            <a:ext cx="3273434" cy="2160978"/>
          </a:xfrm>
          <a:prstGeom prst="rect">
            <a:avLst/>
          </a:prstGeom>
          <a:noFill/>
        </p:spPr>
      </p:pic>
      <p:pic>
        <p:nvPicPr>
          <p:cNvPr id="2058" name="Picture 10" descr="C:\Documents and Settings\holcnerovam\Local Settings\Temporary Internet Files\Content.IE5\0LIF41EZ\MP90040261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714884"/>
            <a:ext cx="2321705" cy="185736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14282" y="785794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/>
              <a:t>1. </a:t>
            </a:r>
            <a:r>
              <a:rPr lang="en-GB" sz="3600" dirty="0" smtClean="0"/>
              <a:t>She </a:t>
            </a:r>
            <a:r>
              <a:rPr lang="en-GB" sz="3600" dirty="0" smtClean="0"/>
              <a:t>is </a:t>
            </a:r>
            <a:r>
              <a:rPr lang="cs-CZ" sz="3600" dirty="0" smtClean="0"/>
              <a:t>                  </a:t>
            </a:r>
            <a:r>
              <a:rPr lang="en-GB" sz="3600" dirty="0" smtClean="0"/>
              <a:t>a </a:t>
            </a:r>
            <a:r>
              <a:rPr lang="en-GB" sz="3600" dirty="0" smtClean="0"/>
              <a:t>woman. </a:t>
            </a:r>
          </a:p>
          <a:p>
            <a:r>
              <a:rPr lang="en-GB" sz="3600" dirty="0" smtClean="0"/>
              <a:t>She has got short brown hair.</a:t>
            </a:r>
          </a:p>
          <a:p>
            <a:r>
              <a:rPr lang="en-GB" sz="3600" dirty="0" smtClean="0"/>
              <a:t>She has got a brown bag, brown shoes and a brown dress.</a:t>
            </a:r>
            <a:endParaRPr lang="cs-CZ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289304" cy="1810512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496"/>
            <a:ext cx="1164031" cy="182697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857760"/>
            <a:ext cx="1195121" cy="1823314"/>
          </a:xfrm>
          <a:prstGeom prst="rect">
            <a:avLst/>
          </a:prstGeom>
          <a:noFill/>
        </p:spPr>
      </p:pic>
      <p:pic>
        <p:nvPicPr>
          <p:cNvPr id="2054" name="Picture 6" descr="C:\Documents and Settings\holcnerovam\Local Settings\Temporary Internet Files\Content.IE5\41M7CPMV\MP9004424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2011014" cy="2928934"/>
          </a:xfrm>
          <a:prstGeom prst="rect">
            <a:avLst/>
          </a:prstGeom>
          <a:noFill/>
        </p:spPr>
      </p:pic>
      <p:pic>
        <p:nvPicPr>
          <p:cNvPr id="2055" name="Picture 7" descr="C:\Documents and Settings\holcnerovam\Local Settings\Temporary Internet Files\Content.IE5\0LIF41EZ\MP90044218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2428860" cy="1619240"/>
          </a:xfrm>
          <a:prstGeom prst="rect">
            <a:avLst/>
          </a:prstGeom>
          <a:noFill/>
        </p:spPr>
      </p:pic>
      <p:pic>
        <p:nvPicPr>
          <p:cNvPr id="2057" name="Picture 9" descr="C:\Documents and Settings\holcnerovam\Local Settings\Temporary Internet Files\Content.IE5\KHQ381E3\MP90040379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7166"/>
            <a:ext cx="3273434" cy="2160978"/>
          </a:xfrm>
          <a:prstGeom prst="rect">
            <a:avLst/>
          </a:prstGeom>
          <a:noFill/>
        </p:spPr>
      </p:pic>
      <p:pic>
        <p:nvPicPr>
          <p:cNvPr id="2058" name="Picture 10" descr="C:\Documents and Settings\holcnerovam\Local Settings\Temporary Internet Files\Content.IE5\0LIF41EZ\MP90040261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714884"/>
            <a:ext cx="2321705" cy="185736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285728"/>
            <a:ext cx="8025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/>
              <a:t>2</a:t>
            </a:r>
            <a:r>
              <a:rPr lang="cs-CZ" sz="3600" b="1" u="sng" dirty="0" smtClean="0"/>
              <a:t>. </a:t>
            </a:r>
            <a:r>
              <a:rPr lang="en-GB" sz="3600" dirty="0" smtClean="0"/>
              <a:t>He is a man.</a:t>
            </a:r>
          </a:p>
          <a:p>
            <a:r>
              <a:rPr lang="en-GB" sz="3600" dirty="0" smtClean="0"/>
              <a:t> He has got a light  hat,</a:t>
            </a:r>
          </a:p>
          <a:p>
            <a:r>
              <a:rPr lang="en-GB" sz="3600" dirty="0" smtClean="0"/>
              <a:t> a red </a:t>
            </a:r>
            <a:r>
              <a:rPr lang="cs-CZ" sz="3600" dirty="0" err="1" smtClean="0"/>
              <a:t>shirt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and brown trousers.</a:t>
            </a:r>
          </a:p>
          <a:p>
            <a:r>
              <a:rPr lang="en-GB" sz="3600" dirty="0" smtClean="0"/>
              <a:t>He likes horses </a:t>
            </a:r>
          </a:p>
          <a:p>
            <a:r>
              <a:rPr lang="en-GB" sz="3600" dirty="0" smtClean="0"/>
              <a:t>and working on the field.</a:t>
            </a:r>
            <a:endParaRPr lang="cs-CZ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1289304" cy="1810512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72008"/>
            <a:ext cx="1164031" cy="182697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143248"/>
            <a:ext cx="1195121" cy="1823314"/>
          </a:xfrm>
          <a:prstGeom prst="rect">
            <a:avLst/>
          </a:prstGeom>
          <a:noFill/>
        </p:spPr>
      </p:pic>
      <p:pic>
        <p:nvPicPr>
          <p:cNvPr id="2055" name="Picture 7" descr="C:\Documents and Settings\holcnerovam\Local Settings\Temporary Internet Files\Content.IE5\0LIF41EZ\MP90044218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929198"/>
            <a:ext cx="2428860" cy="1619240"/>
          </a:xfrm>
          <a:prstGeom prst="rect">
            <a:avLst/>
          </a:prstGeom>
          <a:noFill/>
        </p:spPr>
      </p:pic>
      <p:pic>
        <p:nvPicPr>
          <p:cNvPr id="2057" name="Picture 9" descr="C:\Documents and Settings\holcnerovam\Local Settings\Temporary Internet Files\Content.IE5\KHQ381E3\MP90040379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7166"/>
            <a:ext cx="3273434" cy="2160978"/>
          </a:xfrm>
          <a:prstGeom prst="rect">
            <a:avLst/>
          </a:prstGeom>
          <a:noFill/>
        </p:spPr>
      </p:pic>
      <p:pic>
        <p:nvPicPr>
          <p:cNvPr id="2058" name="Picture 10" descr="C:\Documents and Settings\holcnerovam\Local Settings\Temporary Internet Files\Content.IE5\0LIF41EZ\MP90040261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572008"/>
            <a:ext cx="2321705" cy="185736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1643050"/>
            <a:ext cx="5101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</a:t>
            </a:r>
            <a:r>
              <a:rPr lang="cs-CZ" sz="3600" b="1" u="sng" dirty="0" smtClean="0"/>
              <a:t>3</a:t>
            </a:r>
            <a:r>
              <a:rPr lang="cs-CZ" sz="3600" b="1" u="sng" dirty="0" smtClean="0"/>
              <a:t>. </a:t>
            </a:r>
            <a:r>
              <a:rPr lang="en-GB" sz="3600" dirty="0" smtClean="0"/>
              <a:t>He is a man.</a:t>
            </a:r>
          </a:p>
          <a:p>
            <a:r>
              <a:rPr lang="en-GB" sz="3600" dirty="0" smtClean="0"/>
              <a:t> He has got a black jacket, </a:t>
            </a:r>
          </a:p>
          <a:p>
            <a:r>
              <a:rPr lang="en-GB" sz="3600" dirty="0" smtClean="0"/>
              <a:t>a blue </a:t>
            </a:r>
            <a:r>
              <a:rPr lang="cs-CZ" sz="3600" dirty="0" err="1" smtClean="0"/>
              <a:t>shirt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and a light tie.</a:t>
            </a:r>
          </a:p>
          <a:p>
            <a:r>
              <a:rPr lang="en-GB" sz="3600" dirty="0" smtClean="0"/>
              <a:t> He is on the phone.</a:t>
            </a:r>
            <a:endParaRPr lang="cs-CZ" sz="3600" dirty="0"/>
          </a:p>
        </p:txBody>
      </p:sp>
      <p:pic>
        <p:nvPicPr>
          <p:cNvPr id="2054" name="Picture 6" descr="C:\Documents and Settings\holcnerovam\Local Settings\Temporary Internet Files\Content.IE5\41M7CPMV\MP90044249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357430"/>
            <a:ext cx="201101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714620"/>
            <a:ext cx="1289304" cy="1810512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714884"/>
            <a:ext cx="1164031" cy="182697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195121" cy="1823314"/>
          </a:xfrm>
          <a:prstGeom prst="rect">
            <a:avLst/>
          </a:prstGeom>
          <a:noFill/>
        </p:spPr>
      </p:pic>
      <p:pic>
        <p:nvPicPr>
          <p:cNvPr id="2055" name="Picture 7" descr="C:\Documents and Settings\holcnerovam\Local Settings\Temporary Internet Files\Content.IE5\0LIF41EZ\MP90044218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8934"/>
            <a:ext cx="2428860" cy="1619240"/>
          </a:xfrm>
          <a:prstGeom prst="rect">
            <a:avLst/>
          </a:prstGeom>
          <a:noFill/>
        </p:spPr>
      </p:pic>
      <p:pic>
        <p:nvPicPr>
          <p:cNvPr id="2057" name="Picture 9" descr="C:\Documents and Settings\holcnerovam\Local Settings\Temporary Internet Files\Content.IE5\KHQ381E3\MP90040379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071942"/>
            <a:ext cx="3273434" cy="2160978"/>
          </a:xfrm>
          <a:prstGeom prst="rect">
            <a:avLst/>
          </a:prstGeom>
          <a:noFill/>
        </p:spPr>
      </p:pic>
      <p:pic>
        <p:nvPicPr>
          <p:cNvPr id="2058" name="Picture 10" descr="C:\Documents and Settings\holcnerovam\Local Settings\Temporary Internet Files\Content.IE5\0LIF41EZ\MP90040261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643446"/>
            <a:ext cx="2321705" cy="185736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596" y="1071546"/>
            <a:ext cx="43514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4</a:t>
            </a:r>
            <a:r>
              <a:rPr lang="cs-CZ" sz="3600" b="1" u="sng" dirty="0" smtClean="0"/>
              <a:t>. </a:t>
            </a:r>
            <a:r>
              <a:rPr lang="en-GB" sz="3600" dirty="0" smtClean="0"/>
              <a:t>He is a man.</a:t>
            </a:r>
          </a:p>
          <a:p>
            <a:r>
              <a:rPr lang="en-GB" sz="3600" dirty="0" smtClean="0"/>
              <a:t> He has got a blue hat,</a:t>
            </a:r>
          </a:p>
          <a:p>
            <a:r>
              <a:rPr lang="en-GB" sz="3600" dirty="0" smtClean="0"/>
              <a:t>a green jacket</a:t>
            </a:r>
          </a:p>
          <a:p>
            <a:r>
              <a:rPr lang="en-GB" sz="3600" dirty="0" smtClean="0"/>
              <a:t> and green trousers. </a:t>
            </a:r>
          </a:p>
          <a:p>
            <a:r>
              <a:rPr lang="en-GB" sz="3600" dirty="0" smtClean="0"/>
              <a:t>He likes nature.</a:t>
            </a:r>
            <a:endParaRPr lang="cs-CZ" sz="3600" dirty="0"/>
          </a:p>
        </p:txBody>
      </p:sp>
      <p:pic>
        <p:nvPicPr>
          <p:cNvPr id="2054" name="Picture 6" descr="C:\Documents and Settings\holcnerovam\Local Settings\Temporary Internet Files\Content.IE5\41M7CPMV\MP90044249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14290"/>
            <a:ext cx="201101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1289304" cy="1810512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496"/>
            <a:ext cx="1164031" cy="182697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1195121" cy="1823314"/>
          </a:xfrm>
          <a:prstGeom prst="rect">
            <a:avLst/>
          </a:prstGeom>
          <a:noFill/>
        </p:spPr>
      </p:pic>
      <p:pic>
        <p:nvPicPr>
          <p:cNvPr id="2054" name="Picture 6" descr="C:\Documents and Settings\holcnerovam\Local Settings\Temporary Internet Files\Content.IE5\41M7CPMV\MP9004424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011014" cy="2928934"/>
          </a:xfrm>
          <a:prstGeom prst="rect">
            <a:avLst/>
          </a:prstGeom>
          <a:noFill/>
        </p:spPr>
      </p:pic>
      <p:pic>
        <p:nvPicPr>
          <p:cNvPr id="2055" name="Picture 7" descr="C:\Documents and Settings\holcnerovam\Local Settings\Temporary Internet Files\Content.IE5\0LIF41EZ\MP90044218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2428860" cy="1619240"/>
          </a:xfrm>
          <a:prstGeom prst="rect">
            <a:avLst/>
          </a:prstGeom>
          <a:noFill/>
        </p:spPr>
      </p:pic>
      <p:pic>
        <p:nvPicPr>
          <p:cNvPr id="2057" name="Picture 9" descr="C:\Documents and Settings\holcnerovam\Local Settings\Temporary Internet Files\Content.IE5\KHQ381E3\MP90040379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500042"/>
            <a:ext cx="3273434" cy="2160978"/>
          </a:xfrm>
          <a:prstGeom prst="rect">
            <a:avLst/>
          </a:prstGeom>
          <a:noFill/>
        </p:spPr>
      </p:pic>
      <p:pic>
        <p:nvPicPr>
          <p:cNvPr id="2058" name="Picture 10" descr="C:\Documents and Settings\holcnerovam\Local Settings\Temporary Internet Files\Content.IE5\0LIF41EZ\MP90040261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714884"/>
            <a:ext cx="2321705" cy="185736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714356"/>
            <a:ext cx="5789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/>
              <a:t>5</a:t>
            </a:r>
            <a:r>
              <a:rPr lang="cs-CZ" sz="3600" b="1" u="sng" dirty="0" smtClean="0"/>
              <a:t>. </a:t>
            </a:r>
            <a:r>
              <a:rPr lang="en-GB" sz="3600" dirty="0" smtClean="0"/>
              <a:t>He is a man.</a:t>
            </a:r>
          </a:p>
          <a:p>
            <a:r>
              <a:rPr lang="en-GB" sz="3600" dirty="0" smtClean="0"/>
              <a:t> He has got a white</a:t>
            </a:r>
            <a:r>
              <a:rPr lang="cs-CZ" sz="3600" dirty="0" smtClean="0"/>
              <a:t> (</a:t>
            </a:r>
            <a:r>
              <a:rPr lang="cs-CZ" sz="3600" dirty="0" err="1" smtClean="0"/>
              <a:t>light</a:t>
            </a:r>
            <a:r>
              <a:rPr lang="cs-CZ" sz="3600" dirty="0" smtClean="0"/>
              <a:t> </a:t>
            </a:r>
            <a:r>
              <a:rPr lang="cs-CZ" sz="3600" dirty="0" err="1" smtClean="0"/>
              <a:t>blue</a:t>
            </a:r>
            <a:r>
              <a:rPr lang="cs-CZ" sz="3600" dirty="0" smtClean="0"/>
              <a:t>)</a:t>
            </a:r>
            <a:r>
              <a:rPr lang="en-GB" sz="3600" dirty="0" smtClean="0"/>
              <a:t> s</a:t>
            </a:r>
            <a:r>
              <a:rPr lang="cs-CZ" sz="3600" dirty="0" smtClean="0"/>
              <a:t>h</a:t>
            </a:r>
            <a:r>
              <a:rPr lang="en-GB" sz="3600" dirty="0" err="1" smtClean="0"/>
              <a:t>irt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 He has got short </a:t>
            </a:r>
            <a:r>
              <a:rPr lang="cs-CZ" sz="3600" dirty="0" smtClean="0"/>
              <a:t>fair</a:t>
            </a:r>
            <a:r>
              <a:rPr lang="en-GB" sz="3600" dirty="0" smtClean="0"/>
              <a:t> hair. </a:t>
            </a:r>
          </a:p>
          <a:p>
            <a:r>
              <a:rPr lang="en-GB" sz="3600" dirty="0" smtClean="0"/>
              <a:t>He has got a baby.</a:t>
            </a:r>
            <a:endParaRPr lang="cs-CZ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611</Words>
  <Application>Microsoft Office PowerPoint</Application>
  <PresentationFormat>Předvádění na obrazovce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holcnerovam</dc:creator>
  <cp:lastModifiedBy>Krocek</cp:lastModifiedBy>
  <cp:revision>53</cp:revision>
  <dcterms:created xsi:type="dcterms:W3CDTF">2013-02-18T13:54:09Z</dcterms:created>
  <dcterms:modified xsi:type="dcterms:W3CDTF">2020-05-20T06:16:53Z</dcterms:modified>
</cp:coreProperties>
</file>