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4D1E5-EE6E-424D-AF6D-6E0E6DBF64A1}" type="datetimeFigureOut">
              <a:rPr lang="cs-CZ" smtClean="0"/>
              <a:t>19.4.2020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7EFA-15B7-4492-ACEB-D541931EF6A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4D1E5-EE6E-424D-AF6D-6E0E6DBF64A1}" type="datetimeFigureOut">
              <a:rPr lang="cs-CZ" smtClean="0"/>
              <a:t>19.4.2020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7EFA-15B7-4492-ACEB-D541931EF6A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4D1E5-EE6E-424D-AF6D-6E0E6DBF64A1}" type="datetimeFigureOut">
              <a:rPr lang="cs-CZ" smtClean="0"/>
              <a:t>19.4.2020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7EFA-15B7-4492-ACEB-D541931EF6A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4D1E5-EE6E-424D-AF6D-6E0E6DBF64A1}" type="datetimeFigureOut">
              <a:rPr lang="cs-CZ" smtClean="0"/>
              <a:t>19.4.2020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7EFA-15B7-4492-ACEB-D541931EF6A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4D1E5-EE6E-424D-AF6D-6E0E6DBF64A1}" type="datetimeFigureOut">
              <a:rPr lang="cs-CZ" smtClean="0"/>
              <a:t>19.4.2020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7EFA-15B7-4492-ACEB-D541931EF6A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4D1E5-EE6E-424D-AF6D-6E0E6DBF64A1}" type="datetimeFigureOut">
              <a:rPr lang="cs-CZ" smtClean="0"/>
              <a:t>19.4.2020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7EFA-15B7-4492-ACEB-D541931EF6A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4D1E5-EE6E-424D-AF6D-6E0E6DBF64A1}" type="datetimeFigureOut">
              <a:rPr lang="cs-CZ" smtClean="0"/>
              <a:t>19.4.2020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7EFA-15B7-4492-ACEB-D541931EF6A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4D1E5-EE6E-424D-AF6D-6E0E6DBF64A1}" type="datetimeFigureOut">
              <a:rPr lang="cs-CZ" smtClean="0"/>
              <a:t>19.4.2020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7EFA-15B7-4492-ACEB-D541931EF6A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4D1E5-EE6E-424D-AF6D-6E0E6DBF64A1}" type="datetimeFigureOut">
              <a:rPr lang="cs-CZ" smtClean="0"/>
              <a:t>19.4.2020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7EFA-15B7-4492-ACEB-D541931EF6A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4D1E5-EE6E-424D-AF6D-6E0E6DBF64A1}" type="datetimeFigureOut">
              <a:rPr lang="cs-CZ" smtClean="0"/>
              <a:t>19.4.2020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7EFA-15B7-4492-ACEB-D541931EF6A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4D1E5-EE6E-424D-AF6D-6E0E6DBF64A1}" type="datetimeFigureOut">
              <a:rPr lang="cs-CZ" smtClean="0"/>
              <a:t>19.4.2020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07EFA-15B7-4492-ACEB-D541931EF6A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4D1E5-EE6E-424D-AF6D-6E0E6DBF64A1}" type="datetimeFigureOut">
              <a:rPr lang="cs-CZ" smtClean="0"/>
              <a:t>19.4.2020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07EFA-15B7-4492-ACEB-D541931EF6A6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72400" cy="147002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On-line výuka - ČJ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85852" y="2428868"/>
            <a:ext cx="6400800" cy="371477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5. A</a:t>
            </a:r>
          </a:p>
          <a:p>
            <a:r>
              <a:rPr lang="cs-CZ" b="1" u="sng" dirty="0" smtClean="0">
                <a:solidFill>
                  <a:schemeClr val="accent6">
                    <a:lumMod val="75000"/>
                  </a:schemeClr>
                </a:solidFill>
              </a:rPr>
              <a:t>Číslovky</a:t>
            </a:r>
          </a:p>
          <a:p>
            <a:pPr>
              <a:buFontTx/>
              <a:buChar char="-"/>
            </a:pPr>
            <a:r>
              <a:rPr lang="cs-CZ" dirty="0" smtClean="0"/>
              <a:t>druhy</a:t>
            </a:r>
          </a:p>
          <a:p>
            <a:pPr>
              <a:buFontTx/>
              <a:buChar char="-"/>
            </a:pPr>
            <a:r>
              <a:rPr lang="cs-CZ" dirty="0" smtClean="0"/>
              <a:t>určitost/neurčitost</a:t>
            </a:r>
          </a:p>
          <a:p>
            <a:pPr>
              <a:buFontTx/>
              <a:buChar char="-"/>
            </a:pPr>
            <a:r>
              <a:rPr lang="cs-CZ" dirty="0"/>
              <a:t> </a:t>
            </a:r>
            <a:r>
              <a:rPr lang="cs-CZ" dirty="0" smtClean="0"/>
              <a:t>skloňování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72400" cy="128588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ČÍSLOVKY 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1643050"/>
            <a:ext cx="7572428" cy="4500594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cs-CZ" b="1" dirty="0" smtClean="0"/>
              <a:t>Číslovky </a:t>
            </a:r>
          </a:p>
          <a:p>
            <a:pPr algn="l"/>
            <a:r>
              <a:rPr lang="cs-CZ" dirty="0"/>
              <a:t>-</a:t>
            </a:r>
            <a:r>
              <a:rPr lang="cs-CZ" dirty="0" smtClean="0"/>
              <a:t> </a:t>
            </a:r>
            <a:r>
              <a:rPr lang="cs-CZ" u="sng" dirty="0" smtClean="0"/>
              <a:t>ohebný</a:t>
            </a:r>
            <a:r>
              <a:rPr lang="cs-CZ" dirty="0" smtClean="0"/>
              <a:t> slovní druh</a:t>
            </a:r>
          </a:p>
          <a:p>
            <a:pPr algn="l">
              <a:buFontTx/>
              <a:buChar char="-"/>
            </a:pPr>
            <a:r>
              <a:rPr lang="cs-CZ" dirty="0" smtClean="0"/>
              <a:t>můžeme je </a:t>
            </a:r>
            <a:r>
              <a:rPr lang="cs-CZ" u="sng" dirty="0" smtClean="0"/>
              <a:t>skloňovat </a:t>
            </a:r>
          </a:p>
          <a:p>
            <a:pPr algn="l">
              <a:buFontTx/>
              <a:buChar char="-"/>
            </a:pPr>
            <a:r>
              <a:rPr lang="cs-CZ" u="sng" dirty="0" smtClean="0"/>
              <a:t>můžou být</a:t>
            </a:r>
            <a:r>
              <a:rPr lang="cs-CZ" dirty="0" smtClean="0"/>
              <a:t>:	</a:t>
            </a:r>
          </a:p>
          <a:p>
            <a:pPr marL="514350" indent="-514350" algn="l">
              <a:buAutoNum type="alphaLcParenR"/>
            </a:pPr>
            <a:r>
              <a:rPr lang="cs-CZ" u="sng" dirty="0" smtClean="0">
                <a:solidFill>
                  <a:srgbClr val="FF0000"/>
                </a:solidFill>
              </a:rPr>
              <a:t>URČITÉ</a:t>
            </a:r>
            <a:r>
              <a:rPr lang="cs-CZ" dirty="0" smtClean="0"/>
              <a:t> (Vyjadřují přesné množství. </a:t>
            </a:r>
            <a:r>
              <a:rPr lang="cs-CZ" i="1" dirty="0">
                <a:solidFill>
                  <a:srgbClr val="FF0000"/>
                </a:solidFill>
              </a:rPr>
              <a:t>S</a:t>
            </a:r>
            <a:r>
              <a:rPr lang="cs-CZ" i="1" dirty="0" smtClean="0">
                <a:solidFill>
                  <a:srgbClr val="FF0000"/>
                </a:solidFill>
              </a:rPr>
              <a:t>to, pět, třikrát, druhý</a:t>
            </a:r>
            <a:r>
              <a:rPr lang="cs-CZ" dirty="0" smtClean="0"/>
              <a:t>… )</a:t>
            </a:r>
          </a:p>
          <a:p>
            <a:pPr marL="514350" indent="-514350" algn="l"/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b)</a:t>
            </a:r>
            <a:r>
              <a:rPr lang="cs-CZ" dirty="0" smtClean="0"/>
              <a:t> </a:t>
            </a:r>
            <a:r>
              <a:rPr lang="cs-CZ" u="sng" dirty="0" smtClean="0">
                <a:solidFill>
                  <a:schemeClr val="accent6">
                    <a:lumMod val="75000"/>
                  </a:schemeClr>
                </a:solidFill>
              </a:rPr>
              <a:t>NEURČITÉ</a:t>
            </a:r>
            <a:r>
              <a:rPr lang="cs-CZ" dirty="0" smtClean="0"/>
              <a:t> (Nevyjadřují přesné množství. </a:t>
            </a:r>
            <a:r>
              <a:rPr lang="cs-CZ" i="1" dirty="0" smtClean="0">
                <a:solidFill>
                  <a:schemeClr val="accent6">
                    <a:lumMod val="75000"/>
                  </a:schemeClr>
                </a:solidFill>
              </a:rPr>
              <a:t>Několik, spousta, mnoho</a:t>
            </a:r>
            <a:r>
              <a:rPr lang="cs-CZ" dirty="0" smtClean="0"/>
              <a:t>…)</a:t>
            </a:r>
          </a:p>
          <a:p>
            <a:pPr algn="l"/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DRUHY ČÍSLOVEK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ZÁKLADNÍ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ptáme se </a:t>
            </a:r>
            <a:r>
              <a:rPr lang="cs-CZ" dirty="0" smtClean="0">
                <a:solidFill>
                  <a:srgbClr val="FF0000"/>
                </a:solidFill>
              </a:rPr>
              <a:t>KOLIK</a:t>
            </a:r>
            <a:r>
              <a:rPr lang="cs-CZ" dirty="0" smtClean="0"/>
              <a:t>?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vyjadřují počet (</a:t>
            </a:r>
            <a:r>
              <a:rPr lang="cs-CZ" i="1" dirty="0" smtClean="0">
                <a:solidFill>
                  <a:srgbClr val="FF0000"/>
                </a:solidFill>
              </a:rPr>
              <a:t>pět, jedna třetina, sto</a:t>
            </a:r>
            <a:r>
              <a:rPr lang="cs-CZ" dirty="0" smtClean="0"/>
              <a:t>…)</a:t>
            </a:r>
          </a:p>
          <a:p>
            <a:pPr>
              <a:buNone/>
            </a:pPr>
            <a:endParaRPr lang="cs-CZ" dirty="0" smtClean="0"/>
          </a:p>
          <a:p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ŘADOVÉ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ptáme se </a:t>
            </a:r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KOLIKÁTÝ</a:t>
            </a:r>
            <a:r>
              <a:rPr lang="cs-CZ" dirty="0" smtClean="0"/>
              <a:t>?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vyjadřují pořadí </a:t>
            </a:r>
            <a:r>
              <a:rPr lang="cs-CZ" i="1" dirty="0" smtClean="0">
                <a:solidFill>
                  <a:schemeClr val="tx2">
                    <a:lumMod val="75000"/>
                  </a:schemeClr>
                </a:solidFill>
              </a:rPr>
              <a:t>(třetí, osmnáctá, několikátý</a:t>
            </a:r>
            <a:r>
              <a:rPr lang="cs-CZ" dirty="0" smtClean="0"/>
              <a:t>…)</a:t>
            </a:r>
          </a:p>
          <a:p>
            <a:pPr>
              <a:buNone/>
            </a:pPr>
            <a:endParaRPr lang="cs-CZ" dirty="0" smtClean="0"/>
          </a:p>
          <a:p>
            <a:r>
              <a:rPr lang="cs-CZ" b="1" dirty="0" smtClean="0">
                <a:solidFill>
                  <a:srgbClr val="00B050"/>
                </a:solidFill>
              </a:rPr>
              <a:t>DRUHOVÉ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ptáme se </a:t>
            </a:r>
            <a:r>
              <a:rPr lang="cs-CZ" dirty="0" smtClean="0">
                <a:solidFill>
                  <a:srgbClr val="00B050"/>
                </a:solidFill>
              </a:rPr>
              <a:t>KOLIKERO</a:t>
            </a:r>
            <a:r>
              <a:rPr lang="cs-CZ" dirty="0" smtClean="0"/>
              <a:t>?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vyjadřují počet druhů (</a:t>
            </a:r>
            <a:r>
              <a:rPr lang="cs-CZ" i="1" dirty="0" smtClean="0">
                <a:solidFill>
                  <a:srgbClr val="00B050"/>
                </a:solidFill>
              </a:rPr>
              <a:t>dvoje, patero, trojí</a:t>
            </a:r>
            <a:r>
              <a:rPr lang="cs-CZ" dirty="0" smtClean="0"/>
              <a:t>…)</a:t>
            </a:r>
          </a:p>
          <a:p>
            <a:pPr>
              <a:buNone/>
            </a:pPr>
            <a:endParaRPr lang="cs-CZ" dirty="0" smtClean="0"/>
          </a:p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NÁSOBNÉ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ptáme se 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KOLIKRÁT</a:t>
            </a:r>
            <a:r>
              <a:rPr lang="cs-CZ" dirty="0" smtClean="0"/>
              <a:t>?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vyjadřují počet opakování, násobnost (</a:t>
            </a:r>
            <a:r>
              <a:rPr lang="cs-CZ" i="1" dirty="0" smtClean="0">
                <a:solidFill>
                  <a:schemeClr val="accent6">
                    <a:lumMod val="75000"/>
                  </a:schemeClr>
                </a:solidFill>
              </a:rPr>
              <a:t>dvakrát, trojnásobně</a:t>
            </a:r>
            <a:r>
              <a:rPr lang="cs-CZ" dirty="0" smtClean="0"/>
              <a:t>…)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Určování druhů číslovek - 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Vyhledej číslovky, urči jejich druh a určitost: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 smtClean="0"/>
              <a:t>Jel se třemi kamarády. Třemi – základní, U</a:t>
            </a:r>
          </a:p>
          <a:p>
            <a:pPr>
              <a:buNone/>
            </a:pPr>
            <a:r>
              <a:rPr lang="cs-CZ" dirty="0" smtClean="0"/>
              <a:t>Vyběhl jako pátý v pořadí. _________________</a:t>
            </a:r>
          </a:p>
          <a:p>
            <a:pPr>
              <a:buNone/>
            </a:pPr>
            <a:r>
              <a:rPr lang="cs-CZ" dirty="0" smtClean="0"/>
              <a:t>Koupil si dvoje stejné ponožky. _____________</a:t>
            </a:r>
          </a:p>
          <a:p>
            <a:pPr>
              <a:buNone/>
            </a:pPr>
            <a:r>
              <a:rPr lang="cs-CZ" dirty="0" smtClean="0"/>
              <a:t>Porazil několik soupeřů. ___________________</a:t>
            </a:r>
          </a:p>
          <a:p>
            <a:pPr>
              <a:buNone/>
            </a:pPr>
            <a:r>
              <a:rPr lang="cs-CZ" dirty="0" smtClean="0"/>
              <a:t>Dej tam trochu pepře. ____________________</a:t>
            </a:r>
          </a:p>
          <a:p>
            <a:pPr>
              <a:buNone/>
            </a:pPr>
            <a:r>
              <a:rPr lang="cs-CZ" dirty="0" smtClean="0"/>
              <a:t>Říkala jsem ti to snad třikrát. _______________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Skloňování číslovek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983179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fontAlgn="base"/>
            <a:r>
              <a:rPr lang="cs-CZ" sz="3500" b="1" dirty="0" smtClean="0">
                <a:solidFill>
                  <a:schemeClr val="accent6">
                    <a:lumMod val="75000"/>
                  </a:schemeClr>
                </a:solidFill>
              </a:rPr>
              <a:t>Skloňování DVA, OBA</a:t>
            </a:r>
          </a:p>
          <a:p>
            <a:pPr fontAlgn="base">
              <a:buNone/>
            </a:pPr>
            <a:r>
              <a:rPr lang="cs-CZ" dirty="0"/>
              <a:t>	</a:t>
            </a:r>
            <a:r>
              <a:rPr lang="cs-CZ" dirty="0" smtClean="0"/>
              <a:t>- </a:t>
            </a:r>
            <a:r>
              <a:rPr lang="cs-CZ" u="sng" dirty="0" smtClean="0"/>
              <a:t>mají zvláštní skloňování </a:t>
            </a:r>
            <a:r>
              <a:rPr lang="cs-CZ" dirty="0" smtClean="0"/>
              <a:t>(neodpovídá vzorům, které známe)</a:t>
            </a:r>
          </a:p>
          <a:p>
            <a:pPr fontAlgn="base">
              <a:buNone/>
            </a:pPr>
            <a:r>
              <a:rPr lang="cs-CZ" dirty="0" smtClean="0"/>
              <a:t>	- ve </a:t>
            </a:r>
            <a:r>
              <a:rPr lang="cs-CZ" u="sng" dirty="0" smtClean="0"/>
              <a:t>3. a 7. p. </a:t>
            </a:r>
            <a:r>
              <a:rPr lang="cs-CZ" dirty="0" smtClean="0"/>
              <a:t>vždy koncovka –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cs-CZ" dirty="0" smtClean="0"/>
              <a:t> (ke dvěm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cs-CZ" dirty="0" smtClean="0"/>
              <a:t> bratrům, s oběm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cs-CZ" dirty="0" smtClean="0"/>
              <a:t> rodiči…)</a:t>
            </a:r>
          </a:p>
          <a:p>
            <a:pPr fontAlgn="base">
              <a:buNone/>
            </a:pPr>
            <a:r>
              <a:rPr lang="cs-CZ" dirty="0"/>
              <a:t>	</a:t>
            </a:r>
            <a:endParaRPr lang="cs-CZ" dirty="0" smtClean="0"/>
          </a:p>
          <a:p>
            <a:pPr fontAlgn="base">
              <a:buNone/>
            </a:pPr>
            <a:r>
              <a:rPr lang="cs-CZ" dirty="0"/>
              <a:t>	</a:t>
            </a:r>
            <a:r>
              <a:rPr lang="cs-CZ" u="sng" dirty="0" smtClean="0"/>
              <a:t>Skloňuj správně dva, oba</a:t>
            </a:r>
            <a:r>
              <a:rPr lang="cs-CZ" dirty="0" smtClean="0"/>
              <a:t>:</a:t>
            </a:r>
          </a:p>
          <a:p>
            <a:pPr fontAlgn="base">
              <a:buNone/>
            </a:pPr>
            <a:r>
              <a:rPr lang="cs-CZ" dirty="0"/>
              <a:t>	</a:t>
            </a:r>
            <a:r>
              <a:rPr lang="cs-CZ" dirty="0" smtClean="0"/>
              <a:t>Se _____ psy. </a:t>
            </a:r>
          </a:p>
          <a:p>
            <a:pPr fontAlgn="base">
              <a:buNone/>
            </a:pPr>
            <a:r>
              <a:rPr lang="cs-CZ" dirty="0"/>
              <a:t>	</a:t>
            </a:r>
            <a:r>
              <a:rPr lang="cs-CZ" dirty="0" smtClean="0"/>
              <a:t>Potkal se s ______ bratry. </a:t>
            </a:r>
          </a:p>
          <a:p>
            <a:pPr fontAlgn="base">
              <a:buNone/>
            </a:pPr>
            <a:r>
              <a:rPr lang="cs-CZ" dirty="0"/>
              <a:t>	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Skloňování číslovek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Skloňování TŘI, ČTYŘI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dvojí možnost ve 2. p.: 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bez TŘÍ/TŘECH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bez ČTYŘ/ČTYŘECH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- 7. p. koncovka –I (se třem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i </a:t>
            </a:r>
            <a:r>
              <a:rPr lang="cs-CZ" dirty="0" smtClean="0"/>
              <a:t>psy)</a:t>
            </a:r>
          </a:p>
          <a:p>
            <a:pPr>
              <a:buNone/>
            </a:pPr>
            <a:r>
              <a:rPr lang="cs-CZ" dirty="0"/>
              <a:t> </a:t>
            </a:r>
            <a:endParaRPr lang="cs-CZ" dirty="0" smtClean="0"/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Skloňuj správně tři, čtyři: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Měl košili bez (3) _______ knoflíků.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Uspěl se všemi (4) ________ písněmi.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Procvičování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cs-CZ" dirty="0"/>
              <a:t>Do školy chodím s </a:t>
            </a:r>
            <a:r>
              <a:rPr lang="cs-CZ" dirty="0" smtClean="0"/>
              <a:t>(23) ________spolužáky</a:t>
            </a:r>
            <a:r>
              <a:rPr lang="cs-CZ" dirty="0"/>
              <a:t>.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 smtClean="0"/>
          </a:p>
          <a:p>
            <a:r>
              <a:rPr lang="cs-CZ" dirty="0" smtClean="0"/>
              <a:t>Vyrobil </a:t>
            </a:r>
            <a:r>
              <a:rPr lang="cs-CZ" dirty="0"/>
              <a:t>jsem si adventní věnec se </a:t>
            </a:r>
            <a:r>
              <a:rPr lang="cs-CZ" dirty="0" smtClean="0"/>
              <a:t>(4) _______svíčkami</a:t>
            </a:r>
            <a:r>
              <a:rPr lang="cs-CZ" dirty="0"/>
              <a:t>.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 smtClean="0"/>
          </a:p>
          <a:p>
            <a:r>
              <a:rPr lang="cs-CZ" dirty="0" smtClean="0"/>
              <a:t>Cvik </a:t>
            </a:r>
            <a:r>
              <a:rPr lang="cs-CZ" dirty="0"/>
              <a:t>minimálně </a:t>
            </a:r>
            <a:r>
              <a:rPr lang="cs-CZ" dirty="0" smtClean="0"/>
              <a:t>(5) _________zopakujte.</a:t>
            </a:r>
          </a:p>
          <a:p>
            <a:pPr>
              <a:buNone/>
            </a:pPr>
            <a:endParaRPr lang="cs-CZ" dirty="0"/>
          </a:p>
          <a:p>
            <a:r>
              <a:rPr lang="cs-CZ" dirty="0" smtClean="0"/>
              <a:t>Doběhl </a:t>
            </a:r>
            <a:r>
              <a:rPr lang="cs-CZ" dirty="0"/>
              <a:t>jsem jako </a:t>
            </a:r>
            <a:r>
              <a:rPr lang="cs-CZ" dirty="0" smtClean="0"/>
              <a:t>(7) ____________.</a:t>
            </a:r>
            <a:br>
              <a:rPr lang="cs-CZ" dirty="0" smtClean="0"/>
            </a:br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/>
              <a:t>dětství jsem si oblíbil pohádku O </a:t>
            </a:r>
            <a:r>
              <a:rPr lang="cs-CZ" dirty="0" smtClean="0"/>
              <a:t>(3) ________medvědech.</a:t>
            </a:r>
          </a:p>
          <a:p>
            <a:pPr>
              <a:buNone/>
            </a:pPr>
            <a:endParaRPr lang="cs-CZ" dirty="0"/>
          </a:p>
          <a:p>
            <a:r>
              <a:rPr lang="cs-CZ" dirty="0" smtClean="0"/>
              <a:t>O (oba) ________záležitostech </a:t>
            </a:r>
            <a:r>
              <a:rPr lang="cs-CZ" dirty="0"/>
              <a:t>jsme se už několikrát bavili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107</Words>
  <Application>Microsoft Office PowerPoint</Application>
  <PresentationFormat>Předvádění na obrazovce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On-line výuka - ČJ</vt:lpstr>
      <vt:lpstr>ČÍSLOVKY </vt:lpstr>
      <vt:lpstr>DRUHY ČÍSLOVEK</vt:lpstr>
      <vt:lpstr>Určování druhů číslovek - opakování</vt:lpstr>
      <vt:lpstr>Skloňování číslovek</vt:lpstr>
      <vt:lpstr>Skloňování číslovek</vt:lpstr>
      <vt:lpstr>Procvičování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On-line výuka - ČJ</dc:title>
  <dc:creator>Evzen</dc:creator>
  <cp:lastModifiedBy>Evzen</cp:lastModifiedBy>
  <cp:revision>4</cp:revision>
  <dcterms:created xsi:type="dcterms:W3CDTF">2020-04-19T16:34:29Z</dcterms:created>
  <dcterms:modified xsi:type="dcterms:W3CDTF">2020-04-19T17:11:08Z</dcterms:modified>
</cp:coreProperties>
</file>